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24" r:id="rId2"/>
    <p:sldId id="325" r:id="rId3"/>
    <p:sldId id="319" r:id="rId4"/>
    <p:sldId id="446" r:id="rId5"/>
    <p:sldId id="497" r:id="rId6"/>
    <p:sldId id="503" r:id="rId7"/>
    <p:sldId id="493" r:id="rId8"/>
    <p:sldId id="518" r:id="rId9"/>
    <p:sldId id="498" r:id="rId10"/>
    <p:sldId id="517" r:id="rId11"/>
    <p:sldId id="500" r:id="rId12"/>
    <p:sldId id="495" r:id="rId13"/>
    <p:sldId id="499" r:id="rId14"/>
    <p:sldId id="501" r:id="rId15"/>
    <p:sldId id="502" r:id="rId16"/>
    <p:sldId id="491" r:id="rId17"/>
    <p:sldId id="496" r:id="rId18"/>
    <p:sldId id="516" r:id="rId19"/>
    <p:sldId id="475" r:id="rId20"/>
    <p:sldId id="447" r:id="rId21"/>
    <p:sldId id="504" r:id="rId22"/>
    <p:sldId id="508" r:id="rId23"/>
    <p:sldId id="506" r:id="rId24"/>
    <p:sldId id="509" r:id="rId25"/>
    <p:sldId id="519" r:id="rId26"/>
    <p:sldId id="507" r:id="rId27"/>
    <p:sldId id="510" r:id="rId28"/>
    <p:sldId id="511" r:id="rId29"/>
    <p:sldId id="512" r:id="rId30"/>
    <p:sldId id="522" r:id="rId31"/>
    <p:sldId id="513" r:id="rId32"/>
    <p:sldId id="523" r:id="rId33"/>
    <p:sldId id="524" r:id="rId34"/>
    <p:sldId id="520" r:id="rId35"/>
    <p:sldId id="486" r:id="rId36"/>
    <p:sldId id="487" r:id="rId37"/>
    <p:sldId id="488" r:id="rId38"/>
    <p:sldId id="489" r:id="rId39"/>
    <p:sldId id="485" r:id="rId40"/>
    <p:sldId id="490" r:id="rId41"/>
    <p:sldId id="434" r:id="rId42"/>
    <p:sldId id="445" r:id="rId43"/>
    <p:sldId id="41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2C7"/>
    <a:srgbClr val="00B050"/>
    <a:srgbClr val="0066FF"/>
    <a:srgbClr val="FFFF00"/>
    <a:srgbClr val="A6A6A6"/>
    <a:srgbClr val="FFFFFF"/>
    <a:srgbClr val="FFCCFF"/>
    <a:srgbClr val="C9F1FF"/>
    <a:srgbClr val="FF99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23" autoAdjust="0"/>
    <p:restoredTop sz="99916" autoAdjust="0"/>
  </p:normalViewPr>
  <p:slideViewPr>
    <p:cSldViewPr>
      <p:cViewPr varScale="1">
        <p:scale>
          <a:sx n="78" d="100"/>
          <a:sy n="78" d="100"/>
        </p:scale>
        <p:origin x="-789" y="-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AA565-E39D-4D55-9E1D-9A127CB0391F}" type="datetimeFigureOut">
              <a:rPr lang="en-US" smtClean="0"/>
              <a:t>10/15/2015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31FD-25D5-435C-88A1-E15968FAAC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51BCC9-6044-4205-A4BC-7B52ABC482F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33" y="4343875"/>
            <a:ext cx="5027934" cy="411416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430" tIns="45715" rIns="91430" bIns="45715"/>
          <a:lstStyle/>
          <a:p>
            <a:r>
              <a:rPr lang="en-US" altLang="en-US" sz="2400">
                <a:latin typeface="Arial" pitchFamily="34" charset="0"/>
              </a:rPr>
              <a:t>E</a:t>
            </a:r>
            <a:r>
              <a:rPr lang="en-US" altLang="en-US" sz="2400" baseline="-25000">
                <a:latin typeface="Arial" pitchFamily="34" charset="0"/>
              </a:rPr>
              <a:t>D</a:t>
            </a:r>
            <a:r>
              <a:rPr lang="en-US" altLang="en-US" sz="2400">
                <a:latin typeface="Arial" pitchFamily="34" charset="0"/>
              </a:rPr>
              <a:t>f(</a:t>
            </a:r>
            <a:r>
              <a:rPr lang="en-US" altLang="en-US" sz="2400" b="1">
                <a:latin typeface="Arial" pitchFamily="34" charset="0"/>
              </a:rPr>
              <a:t>x</a:t>
            </a:r>
            <a:r>
              <a:rPr lang="en-US" altLang="en-US" sz="2400">
                <a:latin typeface="Arial" pitchFamily="34" charset="0"/>
              </a:rPr>
              <a:t>,</a:t>
            </a:r>
            <a:r>
              <a:rPr lang="en-US" altLang="en-US" sz="2400">
                <a:solidFill>
                  <a:srgbClr val="008000"/>
                </a:solidFill>
                <a:latin typeface="Arial" pitchFamily="34" charset="0"/>
              </a:rPr>
              <a:t>D</a:t>
            </a:r>
            <a:r>
              <a:rPr lang="en-US" altLang="en-US" sz="2400">
                <a:latin typeface="Arial" pitchFamily="34" charset="0"/>
              </a:rPr>
              <a:t>) is the aggregated learning machine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365C-5872-4A32-B9BD-5D304930C50E}" type="datetime1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8934-DAB9-4D1E-B24E-BA5560E7C21E}" type="datetime1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88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A2F2-2F60-4C7F-A94E-46907D337253}" type="datetime1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AEC3-A504-46A8-A127-D2C2BB7AF2B2}" type="datetime1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1708-D52C-4F64-9B62-390559229A70}" type="datetime1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AF493-FC85-4572-9B79-860AFA600F6F}" type="datetime1">
              <a:rPr lang="en-US" smtClean="0"/>
              <a:t>10/15/2015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0276C-FD99-4F5D-B2F4-902E25269E52}" type="datetime1">
              <a:rPr lang="en-US" smtClean="0"/>
              <a:t>10/15/2015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5895-9F09-4756-AA93-F7488E7FAC6F}" type="datetime1">
              <a:rPr lang="en-US" smtClean="0"/>
              <a:t>10/15/2015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897C-CF89-430F-9CE0-175C8B149D45}" type="datetime1">
              <a:rPr lang="en-US" smtClean="0"/>
              <a:t>10/15/2015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99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D75E-834E-4C38-8765-F85C4AD7D4C8}" type="datetime1">
              <a:rPr lang="en-US" smtClean="0"/>
              <a:t>10/15/2015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1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3EE8-56CE-4B58-9F9F-B1A8AB030ED0}" type="datetime1">
              <a:rPr lang="en-US" smtClean="0"/>
              <a:t>10/15/2015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0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7C711-5C50-4477-BA0F-AD38D3BDFF9B}" type="datetime1">
              <a:rPr lang="en-US" smtClean="0"/>
              <a:t>10/15/2015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947-2A1D-49DB-AAF9-66B4A4AB3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12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UCB - CS189</a:t>
            </a:r>
            <a:br>
              <a:rPr lang="en-US" dirty="0" smtClean="0"/>
            </a:br>
            <a:r>
              <a:rPr lang="en-US" dirty="0" smtClean="0"/>
              <a:t>Introduction to Machine Learning</a:t>
            </a:r>
            <a:br>
              <a:rPr lang="en-US" dirty="0" smtClean="0"/>
            </a:br>
            <a:r>
              <a:rPr lang="en-US" dirty="0" smtClean="0"/>
              <a:t>Fall 2015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Lecture 14: Mixture models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Isabelle </a:t>
            </a:r>
            <a:r>
              <a:rPr lang="en-US" dirty="0" err="1" smtClean="0"/>
              <a:t>Guyon</a:t>
            </a:r>
            <a:endParaRPr lang="en-US" dirty="0" smtClean="0"/>
          </a:p>
          <a:p>
            <a:r>
              <a:rPr lang="en-US" dirty="0" err="1" smtClean="0"/>
              <a:t>ChaLearn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19819" y="1814870"/>
            <a:ext cx="1542381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00" y="3733800"/>
            <a:ext cx="9136900" cy="3124200"/>
          </a:xfrm>
          <a:prstGeom prst="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828800" y="5844064"/>
            <a:ext cx="25146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rotation </a:t>
            </a:r>
            <a:br>
              <a:rPr lang="en-US" dirty="0" smtClean="0"/>
            </a:br>
            <a:r>
              <a:rPr lang="en-US" dirty="0" smtClean="0"/>
              <a:t>in principal axe</a:t>
            </a:r>
            <a:r>
              <a:rPr lang="en-US" dirty="0"/>
              <a:t>s</a:t>
            </a:r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14400" y="1371600"/>
            <a:ext cx="975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alt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X</a:t>
            </a:r>
            <a:r>
              <a:rPr lang="en-US" altLang="en-US" sz="2800" dirty="0">
                <a:solidFill>
                  <a:srgbClr val="C00000"/>
                </a:solidFill>
              </a:rPr>
              <a:t>  = </a:t>
            </a:r>
            <a:r>
              <a:rPr lang="en-US" sz="2800" dirty="0">
                <a:solidFill>
                  <a:srgbClr val="C00000"/>
                </a:solidFill>
              </a:rPr>
              <a:t>X U</a:t>
            </a:r>
            <a:r>
              <a:rPr lang="en-US" sz="2800" dirty="0"/>
              <a:t>	</a:t>
            </a:r>
            <a:r>
              <a:rPr lang="en-US" dirty="0"/>
              <a:t>dim(N, r)</a:t>
            </a:r>
            <a:r>
              <a:rPr lang="en-US" sz="2800" dirty="0"/>
              <a:t>			</a:t>
            </a:r>
            <a:r>
              <a:rPr lang="en-US" sz="2800" dirty="0">
                <a:latin typeface="Symbol" panose="05050102010706020507" pitchFamily="18" charset="2"/>
              </a:rPr>
              <a:t> 	X</a:t>
            </a:r>
            <a:r>
              <a:rPr lang="en-US" sz="2800" baseline="30000" dirty="0"/>
              <a:t>T</a:t>
            </a:r>
            <a:r>
              <a:rPr lang="en-US" sz="2800" dirty="0">
                <a:latin typeface="Symbol" panose="05050102010706020507" pitchFamily="18" charset="2"/>
              </a:rPr>
              <a:t>X</a:t>
            </a:r>
            <a:r>
              <a:rPr lang="en-US" sz="2800" dirty="0"/>
              <a:t> = S</a:t>
            </a:r>
            <a:r>
              <a:rPr lang="en-US" sz="2800" baseline="30000" dirty="0"/>
              <a:t>2</a:t>
            </a:r>
            <a:endParaRPr lang="en-US" sz="2800" b="1" baseline="30000" dirty="0"/>
          </a:p>
          <a:p>
            <a:r>
              <a:rPr lang="en-US" sz="2400" dirty="0" smtClean="0"/>
              <a:t>U = [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vectors]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the new </a:t>
            </a:r>
            <a:r>
              <a:rPr lang="en-US" sz="2400" dirty="0">
                <a:latin typeface="Symbol" panose="05050102010706020507" pitchFamily="18" charset="2"/>
              </a:rPr>
              <a:t>X</a:t>
            </a:r>
            <a:r>
              <a:rPr lang="en-US" sz="2400" dirty="0"/>
              <a:t>-space the covariance matrix </a:t>
            </a:r>
            <a:r>
              <a:rPr lang="en-US" sz="2400" dirty="0">
                <a:latin typeface="Symbol" panose="05050102010706020507" pitchFamily="18" charset="2"/>
              </a:rPr>
              <a:t>X</a:t>
            </a:r>
            <a:r>
              <a:rPr lang="en-US" sz="2400" baseline="30000" dirty="0"/>
              <a:t>T</a:t>
            </a:r>
            <a:r>
              <a:rPr lang="en-US" sz="2400" dirty="0">
                <a:latin typeface="Symbol" panose="05050102010706020507" pitchFamily="18" charset="2"/>
              </a:rPr>
              <a:t>X</a:t>
            </a:r>
            <a:r>
              <a:rPr lang="en-US" sz="2400" dirty="0"/>
              <a:t> is </a:t>
            </a:r>
            <a:r>
              <a:rPr lang="en-US" sz="2400" b="1" dirty="0"/>
              <a:t>diagonal</a:t>
            </a:r>
            <a:r>
              <a:rPr lang="en-US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Inverting</a:t>
            </a:r>
            <a:r>
              <a:rPr lang="en-US" sz="2400" dirty="0">
                <a:solidFill>
                  <a:srgbClr val="C00000"/>
                </a:solidFill>
              </a:rPr>
              <a:t> a diagonal matrix (or taking its </a:t>
            </a:r>
            <a:r>
              <a:rPr lang="en-US" sz="2400" b="1" dirty="0">
                <a:solidFill>
                  <a:srgbClr val="C00000"/>
                </a:solidFill>
              </a:rPr>
              <a:t>square root</a:t>
            </a:r>
            <a:r>
              <a:rPr lang="en-US" sz="2400" dirty="0">
                <a:solidFill>
                  <a:srgbClr val="C00000"/>
                </a:solidFill>
              </a:rPr>
              <a:t>) is trivial.</a:t>
            </a:r>
          </a:p>
          <a:p>
            <a:r>
              <a:rPr lang="en-US" sz="2400" u="sng" dirty="0" smtClean="0"/>
              <a:t>Application to ridge regression: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f(</a:t>
            </a:r>
            <a:r>
              <a:rPr lang="en-US" sz="2400" b="1" dirty="0" smtClean="0"/>
              <a:t>x</a:t>
            </a:r>
            <a:r>
              <a:rPr lang="en-US" sz="2400" dirty="0" smtClean="0"/>
              <a:t>) = </a:t>
            </a:r>
            <a:r>
              <a:rPr lang="en-US" altLang="en-US" sz="2400" b="1" dirty="0" smtClean="0"/>
              <a:t>x</a:t>
            </a:r>
            <a:r>
              <a:rPr lang="en-US" altLang="en-US" sz="2400" dirty="0" smtClean="0"/>
              <a:t> 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dirty="0"/>
              <a:t> </a:t>
            </a:r>
            <a:endParaRPr lang="en-US" sz="2400" dirty="0" smtClean="0"/>
          </a:p>
          <a:p>
            <a:pPr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b="1" dirty="0" err="1"/>
              <a:t>w</a:t>
            </a:r>
            <a:r>
              <a:rPr lang="en-US" altLang="en-US" sz="2400" baseline="30000" dirty="0" err="1"/>
              <a:t>T</a:t>
            </a:r>
            <a:r>
              <a:rPr lang="en-US" altLang="en-US" sz="2400" baseline="30000" dirty="0"/>
              <a:t>    </a:t>
            </a:r>
            <a:r>
              <a:rPr lang="en-US" altLang="en-US" sz="2400" dirty="0"/>
              <a:t>= (X</a:t>
            </a:r>
            <a:r>
              <a:rPr lang="en-US" altLang="en-US" sz="2400" baseline="30000" dirty="0"/>
              <a:t>T </a:t>
            </a:r>
            <a:r>
              <a:rPr lang="en-US" altLang="en-US" sz="2400" dirty="0"/>
              <a:t>X +</a:t>
            </a:r>
            <a:r>
              <a:rPr lang="en-US" altLang="en-US" sz="2400" dirty="0" err="1">
                <a:latin typeface="Symbol" pitchFamily="18" charset="2"/>
              </a:rPr>
              <a:t>l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baseline="30000" dirty="0"/>
              <a:t>-1 </a:t>
            </a:r>
            <a:r>
              <a:rPr lang="en-US" altLang="en-US" sz="2400" dirty="0"/>
              <a:t>X</a:t>
            </a:r>
            <a:r>
              <a:rPr lang="en-US" altLang="en-US" sz="2400" baseline="30000" dirty="0"/>
              <a:t>T  </a:t>
            </a:r>
            <a:r>
              <a:rPr lang="en-US" altLang="en-US" sz="2400" b="1" dirty="0"/>
              <a:t>y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         </a:t>
            </a:r>
            <a:r>
              <a:rPr lang="en-US" altLang="en-US" sz="2400" dirty="0" smtClean="0">
                <a:latin typeface="Symbol" pitchFamily="18" charset="2"/>
              </a:rPr>
              <a:t>l&gt;0</a:t>
            </a:r>
            <a:endParaRPr lang="en-US" altLang="en-US" sz="2400" dirty="0"/>
          </a:p>
          <a:p>
            <a:pPr>
              <a:buFontTx/>
              <a:buNone/>
            </a:pPr>
            <a:r>
              <a:rPr lang="en-US" altLang="en-US" sz="1400" b="1" dirty="0"/>
              <a:t>     </a:t>
            </a:r>
            <a:r>
              <a:rPr lang="en-US" altLang="en-US" sz="1400" b="1" dirty="0" smtClean="0"/>
              <a:t>                (</a:t>
            </a:r>
            <a:r>
              <a:rPr lang="en-US" altLang="en-US" sz="1400" b="1" dirty="0"/>
              <a:t>d,1)           (</a:t>
            </a:r>
            <a:r>
              <a:rPr lang="en-US" altLang="en-US" sz="1400" b="1" dirty="0" err="1"/>
              <a:t>d,N</a:t>
            </a:r>
            <a:r>
              <a:rPr lang="en-US" altLang="en-US" sz="1400" b="1" dirty="0"/>
              <a:t>)(</a:t>
            </a:r>
            <a:r>
              <a:rPr lang="en-US" altLang="en-US" sz="1400" b="1" dirty="0" err="1"/>
              <a:t>N,d</a:t>
            </a:r>
            <a:r>
              <a:rPr lang="en-US" altLang="en-US" sz="1400" b="1" dirty="0"/>
              <a:t>)  (</a:t>
            </a:r>
            <a:r>
              <a:rPr lang="en-US" altLang="en-US" sz="1400" b="1" dirty="0" err="1"/>
              <a:t>d,d</a:t>
            </a:r>
            <a:r>
              <a:rPr lang="en-US" altLang="en-US" sz="1400" b="1" dirty="0"/>
              <a:t>)  (</a:t>
            </a:r>
            <a:r>
              <a:rPr lang="en-US" altLang="en-US" sz="1400" b="1" dirty="0" err="1"/>
              <a:t>d,N</a:t>
            </a:r>
            <a:r>
              <a:rPr lang="en-US" altLang="en-US" sz="1400" b="1" dirty="0"/>
              <a:t>) (N,1) </a:t>
            </a:r>
            <a:endParaRPr lang="en-US" altLang="en-US" sz="1400" b="1" dirty="0" smtClean="0"/>
          </a:p>
          <a:p>
            <a:r>
              <a:rPr lang="en-US" sz="2400" dirty="0" smtClean="0"/>
              <a:t>In the rotated space: 	</a:t>
            </a:r>
          </a:p>
          <a:p>
            <a:r>
              <a:rPr lang="en-US" sz="2400" dirty="0" smtClean="0"/>
              <a:t>	f(</a:t>
            </a:r>
            <a:r>
              <a:rPr lang="en-US" sz="2400" b="1" dirty="0" smtClean="0"/>
              <a:t>x</a:t>
            </a:r>
            <a:r>
              <a:rPr lang="en-US" sz="2400" dirty="0"/>
              <a:t>) = </a:t>
            </a:r>
            <a:r>
              <a:rPr lang="en-US" sz="2400" dirty="0" smtClean="0">
                <a:latin typeface="Symbol" panose="05050102010706020507" pitchFamily="18" charset="2"/>
              </a:rPr>
              <a:t>x </a:t>
            </a:r>
            <a:r>
              <a:rPr lang="en-US" altLang="en-US" sz="2800" b="1" dirty="0" err="1">
                <a:latin typeface="Symbol" panose="05050102010706020507" pitchFamily="18" charset="2"/>
              </a:rPr>
              <a:t>w</a:t>
            </a:r>
            <a:r>
              <a:rPr lang="en-US" altLang="en-US" sz="2400" baseline="30000" dirty="0" err="1"/>
              <a:t>T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 smtClean="0">
                <a:latin typeface="Symbol" panose="05050102010706020507" pitchFamily="18" charset="2"/>
              </a:rPr>
              <a:t>  </a:t>
            </a:r>
            <a:r>
              <a:rPr lang="en-US" sz="2400" dirty="0" smtClean="0">
                <a:latin typeface="Symbol" panose="05050102010706020507" pitchFamily="18" charset="2"/>
              </a:rPr>
              <a:t>x </a:t>
            </a:r>
            <a:r>
              <a:rPr lang="en-US" sz="2400" dirty="0" smtClean="0">
                <a:latin typeface="+mj-lt"/>
              </a:rPr>
              <a:t>=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b="1" dirty="0">
                <a:latin typeface="+mj-lt"/>
              </a:rPr>
              <a:t>x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 smtClean="0"/>
              <a:t>U</a:t>
            </a:r>
            <a:r>
              <a:rPr lang="en-US" sz="2400" dirty="0" smtClean="0">
                <a:latin typeface="Symbol" panose="05050102010706020507" pitchFamily="18" charset="2"/>
              </a:rPr>
              <a:t>            </a:t>
            </a:r>
            <a:r>
              <a:rPr lang="en-US" sz="2400" dirty="0" smtClean="0"/>
              <a:t>S</a:t>
            </a:r>
            <a:r>
              <a:rPr lang="en-US" sz="2400" baseline="30000" dirty="0" smtClean="0"/>
              <a:t>2</a:t>
            </a:r>
            <a:r>
              <a:rPr lang="en-US" altLang="en-US" sz="2400" dirty="0" smtClean="0"/>
              <a:t>+</a:t>
            </a:r>
            <a:r>
              <a:rPr lang="en-US" altLang="en-US" sz="2400" dirty="0" smtClean="0">
                <a:latin typeface="Symbol" pitchFamily="18" charset="2"/>
              </a:rPr>
              <a:t>l</a:t>
            </a:r>
            <a:r>
              <a:rPr lang="en-US" altLang="en-US" sz="2400" dirty="0" smtClean="0"/>
              <a:t>I </a:t>
            </a:r>
            <a:r>
              <a:rPr lang="en-US" altLang="en-US" sz="2400" dirty="0"/>
              <a:t>=</a:t>
            </a:r>
            <a:endParaRPr lang="en-US" sz="2400" dirty="0" smtClean="0">
              <a:latin typeface="Symbol" panose="05050102010706020507" pitchFamily="18" charset="2"/>
            </a:endParaRPr>
          </a:p>
          <a:p>
            <a:r>
              <a:rPr lang="en-US" altLang="en-US" sz="2400" b="1" dirty="0" smtClean="0"/>
              <a:t>             </a:t>
            </a:r>
            <a:r>
              <a:rPr lang="en-US" altLang="en-US" sz="2800" b="1" dirty="0" err="1">
                <a:latin typeface="Symbol" panose="05050102010706020507" pitchFamily="18" charset="2"/>
              </a:rPr>
              <a:t>w</a:t>
            </a:r>
            <a:r>
              <a:rPr lang="en-US" altLang="en-US" sz="2400" baseline="30000" dirty="0" err="1" smtClean="0"/>
              <a:t>T</a:t>
            </a:r>
            <a:r>
              <a:rPr lang="en-US" altLang="en-US" sz="2400" baseline="30000" dirty="0" smtClean="0"/>
              <a:t>    </a:t>
            </a:r>
            <a:r>
              <a:rPr lang="en-US" altLang="en-US" sz="2400" dirty="0"/>
              <a:t>= </a:t>
            </a:r>
            <a:r>
              <a:rPr lang="en-US" altLang="en-US" sz="2400" dirty="0" smtClean="0"/>
              <a:t>(</a:t>
            </a:r>
            <a:r>
              <a:rPr lang="en-US" sz="2400" dirty="0" smtClean="0"/>
              <a:t>S</a:t>
            </a:r>
            <a:r>
              <a:rPr lang="en-US" sz="2400" baseline="30000" dirty="0" smtClean="0"/>
              <a:t>2</a:t>
            </a:r>
            <a:r>
              <a:rPr lang="en-US" altLang="en-US" sz="2400" dirty="0" smtClean="0"/>
              <a:t>+</a:t>
            </a:r>
            <a:r>
              <a:rPr lang="en-US" altLang="en-US" sz="2400" dirty="0" smtClean="0">
                <a:latin typeface="Symbol" pitchFamily="18" charset="2"/>
              </a:rPr>
              <a:t>l</a:t>
            </a:r>
            <a:r>
              <a:rPr lang="en-US" altLang="en-US" sz="2400" dirty="0" smtClean="0"/>
              <a:t>I)</a:t>
            </a:r>
            <a:r>
              <a:rPr lang="en-US" altLang="en-US" sz="2400" baseline="30000" dirty="0" smtClean="0"/>
              <a:t>-1 </a:t>
            </a:r>
            <a:r>
              <a:rPr lang="en-US" sz="2400" dirty="0" smtClean="0">
                <a:latin typeface="Symbol" panose="05050102010706020507" pitchFamily="18" charset="2"/>
              </a:rPr>
              <a:t>X</a:t>
            </a:r>
            <a:r>
              <a:rPr lang="en-US" altLang="en-US" sz="2400" baseline="30000" dirty="0" smtClean="0"/>
              <a:t>T  </a:t>
            </a:r>
            <a:r>
              <a:rPr lang="en-US" altLang="en-US" sz="2400" b="1" dirty="0"/>
              <a:t>y</a:t>
            </a:r>
            <a:endParaRPr lang="en-US" sz="2400" dirty="0"/>
          </a:p>
          <a:p>
            <a:r>
              <a:rPr lang="en-US" altLang="en-US" sz="2400" dirty="0" smtClean="0"/>
              <a:t> </a:t>
            </a:r>
            <a:r>
              <a:rPr lang="en-US" altLang="en-US" sz="2400" dirty="0"/>
              <a:t>	</a:t>
            </a:r>
            <a:r>
              <a:rPr lang="en-US" altLang="en-US" sz="2400" b="1" dirty="0" err="1" smtClean="0"/>
              <a:t>w</a:t>
            </a:r>
            <a:r>
              <a:rPr lang="en-US" altLang="en-US" sz="2400" baseline="30000" dirty="0" err="1" smtClean="0"/>
              <a:t>T</a:t>
            </a:r>
            <a:r>
              <a:rPr lang="en-US" altLang="en-US" sz="2400" baseline="30000" dirty="0" smtClean="0"/>
              <a:t>    </a:t>
            </a:r>
            <a:r>
              <a:rPr lang="en-US" altLang="en-US" sz="2400" dirty="0"/>
              <a:t>= </a:t>
            </a:r>
            <a:r>
              <a:rPr lang="en-US" sz="2400" dirty="0"/>
              <a:t>U </a:t>
            </a:r>
            <a:r>
              <a:rPr lang="en-US" altLang="en-US" sz="2400" dirty="0" smtClean="0"/>
              <a:t>(</a:t>
            </a:r>
            <a:r>
              <a:rPr lang="en-US" sz="2400" dirty="0"/>
              <a:t>S</a:t>
            </a:r>
            <a:r>
              <a:rPr lang="en-US" sz="2400" baseline="30000" dirty="0"/>
              <a:t>2</a:t>
            </a:r>
            <a:r>
              <a:rPr lang="en-US" altLang="en-US" sz="2400" dirty="0"/>
              <a:t>+</a:t>
            </a:r>
            <a:r>
              <a:rPr lang="en-US" altLang="en-US" sz="2400" dirty="0">
                <a:latin typeface="Symbol" pitchFamily="18" charset="2"/>
              </a:rPr>
              <a:t>l</a:t>
            </a:r>
            <a:r>
              <a:rPr lang="en-US" altLang="en-US" sz="2400" dirty="0"/>
              <a:t>I)</a:t>
            </a:r>
            <a:r>
              <a:rPr lang="en-US" altLang="en-US" sz="2400" baseline="30000" dirty="0"/>
              <a:t>-1 </a:t>
            </a:r>
            <a:r>
              <a:rPr lang="en-US" sz="2400" dirty="0" smtClean="0"/>
              <a:t>U</a:t>
            </a:r>
            <a:r>
              <a:rPr lang="en-US" sz="2400" baseline="30000" dirty="0" smtClean="0"/>
              <a:t>T</a:t>
            </a:r>
            <a:r>
              <a:rPr lang="en-US" altLang="en-US" sz="2400" baseline="30000" dirty="0" smtClean="0"/>
              <a:t> </a:t>
            </a:r>
            <a:r>
              <a:rPr lang="en-US" altLang="en-US" sz="2400" dirty="0"/>
              <a:t>X</a:t>
            </a:r>
            <a:r>
              <a:rPr lang="en-US" altLang="en-US" sz="2400" baseline="30000" dirty="0"/>
              <a:t>T  </a:t>
            </a:r>
            <a:r>
              <a:rPr lang="en-US" altLang="en-US" sz="2400" b="1" dirty="0"/>
              <a:t>y</a:t>
            </a:r>
            <a:r>
              <a:rPr lang="en-US" sz="2400" dirty="0" smtClean="0"/>
              <a:t> 			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6096000" y="5105400"/>
            <a:ext cx="2440950" cy="12192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2200" y="5105400"/>
            <a:ext cx="23647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baseline="30000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</a:p>
          <a:p>
            <a:r>
              <a:rPr lang="en-US" dirty="0"/>
              <a:t> </a:t>
            </a:r>
            <a:r>
              <a:rPr lang="en-US" dirty="0" smtClean="0"/>
              <a:t>        S</a:t>
            </a:r>
            <a:r>
              <a:rPr lang="en-US" baseline="-25000" dirty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endParaRPr lang="en-US" dirty="0">
              <a:latin typeface="Symbol" panose="05050102010706020507" pitchFamily="18" charset="2"/>
            </a:endParaRPr>
          </a:p>
          <a:p>
            <a:r>
              <a:rPr lang="en-US" dirty="0">
                <a:latin typeface="Symbol" panose="05050102010706020507" pitchFamily="18" charset="2"/>
              </a:rPr>
              <a:t>	</a:t>
            </a:r>
            <a:r>
              <a:rPr lang="en-US" dirty="0" smtClean="0">
                <a:latin typeface="Symbol" panose="05050102010706020507" pitchFamily="18" charset="2"/>
              </a:rPr>
              <a:t>\\\</a:t>
            </a:r>
          </a:p>
          <a:p>
            <a:r>
              <a:rPr lang="en-US" dirty="0">
                <a:latin typeface="Symbol" panose="05050102010706020507" pitchFamily="18" charset="2"/>
              </a:rPr>
              <a:t>	 </a:t>
            </a:r>
            <a:r>
              <a:rPr lang="en-US" dirty="0" smtClean="0">
                <a:latin typeface="Symbol" panose="05050102010706020507" pitchFamily="18" charset="2"/>
              </a:rPr>
              <a:t>            </a:t>
            </a:r>
            <a:r>
              <a:rPr lang="en-US" dirty="0" smtClean="0"/>
              <a:t>S</a:t>
            </a:r>
            <a:r>
              <a:rPr lang="en-US" baseline="-25000" dirty="0" smtClean="0"/>
              <a:t>d</a:t>
            </a:r>
            <a:r>
              <a:rPr lang="en-US" baseline="30000" dirty="0" smtClean="0"/>
              <a:t>2</a:t>
            </a:r>
            <a:r>
              <a:rPr lang="en-US" dirty="0" smtClean="0"/>
              <a:t>+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endParaRPr lang="en-US" dirty="0">
              <a:latin typeface="Symbol" panose="05050102010706020507" pitchFamily="18" charset="2"/>
            </a:endParaRPr>
          </a:p>
          <a:p>
            <a:r>
              <a:rPr lang="en-US" dirty="0">
                <a:latin typeface="Symbol" panose="05050102010706020507" pitchFamily="18" charset="2"/>
              </a:rPr>
              <a:t>	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74" y="4953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305800" y="54114"/>
            <a:ext cx="42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579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6019" y="3886200"/>
            <a:ext cx="1923381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transform new samples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90600" y="5791200"/>
            <a:ext cx="7315200" cy="533400"/>
          </a:xfrm>
          <a:prstGeom prst="roundRect">
            <a:avLst/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90600" y="1600200"/>
            <a:ext cx="7620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alt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 X</a:t>
            </a:r>
            <a:r>
              <a:rPr lang="en-US" altLang="en-US" sz="2800" dirty="0" smtClean="0">
                <a:solidFill>
                  <a:srgbClr val="C00000"/>
                </a:solidFill>
              </a:rPr>
              <a:t>  </a:t>
            </a:r>
            <a:r>
              <a:rPr lang="en-US" altLang="en-US" sz="2800" dirty="0">
                <a:solidFill>
                  <a:srgbClr val="C00000"/>
                </a:solidFill>
              </a:rPr>
              <a:t>= </a:t>
            </a:r>
            <a:r>
              <a:rPr lang="en-US" alt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>
                <a:solidFill>
                  <a:srgbClr val="C00000"/>
                </a:solidFill>
              </a:rPr>
              <a:t>X   U</a:t>
            </a:r>
            <a:r>
              <a:rPr lang="en-US" sz="2800" dirty="0"/>
              <a:t>	</a:t>
            </a:r>
            <a:r>
              <a:rPr lang="en-US" dirty="0"/>
              <a:t>dim(N, r)</a:t>
            </a:r>
            <a:r>
              <a:rPr lang="en-US" sz="2800" dirty="0"/>
              <a:t>			</a:t>
            </a:r>
            <a:r>
              <a:rPr lang="en-US" sz="2800" dirty="0">
                <a:latin typeface="Symbol" panose="05050102010706020507" pitchFamily="18" charset="2"/>
              </a:rPr>
              <a:t> 	X</a:t>
            </a:r>
            <a:r>
              <a:rPr lang="en-US" sz="2800" baseline="30000" dirty="0"/>
              <a:t>T</a:t>
            </a:r>
            <a:r>
              <a:rPr lang="en-US" sz="2800" dirty="0">
                <a:latin typeface="Symbol" panose="05050102010706020507" pitchFamily="18" charset="2"/>
              </a:rPr>
              <a:t>X</a:t>
            </a:r>
            <a:r>
              <a:rPr lang="en-US" sz="2800" dirty="0"/>
              <a:t> = S</a:t>
            </a:r>
            <a:r>
              <a:rPr lang="en-US" sz="2800" baseline="30000" dirty="0"/>
              <a:t>2</a:t>
            </a:r>
            <a:endParaRPr lang="en-US" sz="2800" b="1" baseline="30000" dirty="0"/>
          </a:p>
          <a:p>
            <a:r>
              <a:rPr lang="en-US" dirty="0">
                <a:solidFill>
                  <a:srgbClr val="C00000"/>
                </a:solidFill>
              </a:rPr>
              <a:t>(N, r)   (N, d)(d, r)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sz="2400" dirty="0" smtClean="0"/>
              <a:t>U = [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vectors] </a:t>
            </a:r>
          </a:p>
          <a:p>
            <a:endParaRPr lang="en-US" sz="2400" dirty="0"/>
          </a:p>
          <a:p>
            <a:r>
              <a:rPr lang="en-US" sz="2400" dirty="0" smtClean="0"/>
              <a:t>Now we get a new sample </a:t>
            </a:r>
            <a:r>
              <a:rPr lang="en-US" sz="2400" b="1" dirty="0" err="1" smtClean="0"/>
              <a:t>x</a:t>
            </a:r>
            <a:r>
              <a:rPr lang="en-US" sz="2400" baseline="-25000" dirty="0" err="1" smtClean="0"/>
              <a:t>new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not in the training set.</a:t>
            </a:r>
          </a:p>
          <a:p>
            <a:r>
              <a:rPr lang="en-US" altLang="en-US" sz="2400" b="1" dirty="0" err="1" smtClean="0">
                <a:solidFill>
                  <a:srgbClr val="C00000"/>
                </a:solidFill>
                <a:latin typeface="Symbol" panose="05050102010706020507" pitchFamily="18" charset="2"/>
              </a:rPr>
              <a:t>f</a:t>
            </a:r>
            <a:r>
              <a:rPr lang="en-US" sz="2400" baseline="-25000" dirty="0" err="1" smtClean="0">
                <a:solidFill>
                  <a:srgbClr val="C00000"/>
                </a:solidFill>
              </a:rPr>
              <a:t>new</a:t>
            </a:r>
            <a:r>
              <a:rPr lang="en-US" altLang="en-US" sz="2400" dirty="0" smtClean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</a:rPr>
              <a:t>= </a:t>
            </a:r>
            <a:r>
              <a:rPr lang="en-US" sz="2400" b="1" dirty="0" err="1">
                <a:solidFill>
                  <a:srgbClr val="C00000"/>
                </a:solidFill>
              </a:rPr>
              <a:t>x</a:t>
            </a:r>
            <a:r>
              <a:rPr lang="en-US" sz="2400" baseline="-25000" dirty="0" err="1">
                <a:solidFill>
                  <a:srgbClr val="C00000"/>
                </a:solidFill>
              </a:rPr>
              <a:t>new</a:t>
            </a:r>
            <a:r>
              <a:rPr lang="en-US" sz="2400" baseline="-250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U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 smtClean="0"/>
              <a:t>Likewise on a test matrix X’ of dim(N’, d)</a:t>
            </a:r>
          </a:p>
          <a:p>
            <a:r>
              <a:rPr lang="en-US" altLang="en-US" sz="2400" dirty="0" smtClean="0">
                <a:solidFill>
                  <a:srgbClr val="C00000"/>
                </a:solidFill>
                <a:latin typeface="Symbol" panose="05050102010706020507" pitchFamily="18" charset="2"/>
              </a:rPr>
              <a:t> X</a:t>
            </a:r>
            <a:r>
              <a:rPr lang="en-US" sz="2400" dirty="0" smtClean="0">
                <a:solidFill>
                  <a:srgbClr val="C00000"/>
                </a:solidFill>
              </a:rPr>
              <a:t>’</a:t>
            </a:r>
            <a:r>
              <a:rPr lang="en-US" altLang="en-US" sz="2400" dirty="0" smtClean="0">
                <a:solidFill>
                  <a:srgbClr val="C00000"/>
                </a:solidFill>
              </a:rPr>
              <a:t>  </a:t>
            </a:r>
            <a:r>
              <a:rPr lang="en-US" altLang="en-US" sz="2400" dirty="0">
                <a:solidFill>
                  <a:srgbClr val="C00000"/>
                </a:solidFill>
              </a:rPr>
              <a:t>= 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X’  U	</a:t>
            </a:r>
            <a:r>
              <a:rPr lang="en-US" sz="2400" dirty="0"/>
              <a:t> </a:t>
            </a:r>
            <a:r>
              <a:rPr lang="en-US" dirty="0" smtClean="0"/>
              <a:t>dim(N’, </a:t>
            </a:r>
            <a:r>
              <a:rPr lang="en-US" dirty="0"/>
              <a:t>r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(N’, r) (N’, d)(d, r)</a:t>
            </a:r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sz="2400" dirty="0" smtClean="0"/>
              <a:t>Do NOT compute U on all the data [X ; X’] and do </a:t>
            </a:r>
            <a:r>
              <a:rPr lang="en-US" sz="2400" dirty="0"/>
              <a:t>[X ; X</a:t>
            </a:r>
            <a:r>
              <a:rPr lang="en-US" sz="2400" dirty="0" smtClean="0"/>
              <a:t>’]U.</a:t>
            </a:r>
            <a:endParaRPr lang="en-US" sz="2400" dirty="0"/>
          </a:p>
          <a:p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83" y="916240"/>
            <a:ext cx="1633538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rot="1948229" flipV="1">
            <a:off x="4752894" y="2760794"/>
            <a:ext cx="2172587" cy="144045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948229" flipH="1" flipV="1">
            <a:off x="3834114" y="1339637"/>
            <a:ext cx="1371601" cy="19727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524103" y="4555323"/>
            <a:ext cx="581297" cy="3508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33" idx="0"/>
          </p:cNvCxnSpPr>
          <p:nvPr/>
        </p:nvCxnSpPr>
        <p:spPr>
          <a:xfrm flipH="1" flipV="1">
            <a:off x="3590673" y="2918025"/>
            <a:ext cx="12316" cy="66177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48229">
            <a:off x="4626261" y="444825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948229">
            <a:off x="3266520" y="287712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948229">
            <a:off x="7074727" y="3309659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948229">
            <a:off x="4046164" y="752502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Rotation and scaling</a:t>
            </a:r>
            <a:br>
              <a:rPr lang="en-US" dirty="0" smtClean="0"/>
            </a:br>
            <a:r>
              <a:rPr lang="en-US" sz="3100" dirty="0" smtClean="0"/>
              <a:t>(whitening)</a:t>
            </a:r>
            <a:endParaRPr lang="en-US" sz="3100" dirty="0"/>
          </a:p>
        </p:txBody>
      </p:sp>
      <p:sp>
        <p:nvSpPr>
          <p:cNvPr id="40" name="Rounded Rectangle 39"/>
          <p:cNvSpPr/>
          <p:nvPr/>
        </p:nvSpPr>
        <p:spPr>
          <a:xfrm>
            <a:off x="926870" y="5416897"/>
            <a:ext cx="18012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6870" y="4953000"/>
            <a:ext cx="9753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 X  </a:t>
            </a:r>
            <a:r>
              <a:rPr lang="en-US" altLang="en-US" sz="2800" dirty="0" smtClean="0">
                <a:solidFill>
                  <a:srgbClr val="C0000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X  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30000" dirty="0" smtClean="0">
                <a:solidFill>
                  <a:srgbClr val="C00000"/>
                </a:solidFill>
              </a:rPr>
              <a:t>-1/2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					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baseline="30000" dirty="0" smtClean="0"/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>
                <a:latin typeface="Symbol" panose="05050102010706020507" pitchFamily="18" charset="2"/>
              </a:rPr>
              <a:t>I</a:t>
            </a:r>
          </a:p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(N, r)  (</a:t>
            </a:r>
            <a:r>
              <a:rPr lang="en-US" dirty="0" err="1" smtClean="0">
                <a:solidFill>
                  <a:srgbClr val="C00000"/>
                </a:solidFill>
                <a:latin typeface="+mj-lt"/>
              </a:rPr>
              <a:t>N,d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)(d, r)</a:t>
            </a:r>
            <a:endParaRPr lang="en-US" dirty="0">
              <a:solidFill>
                <a:srgbClr val="C00000"/>
              </a:solidFill>
              <a:latin typeface="+mj-lt"/>
            </a:endParaRPr>
          </a:p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1/2 = </a:t>
            </a:r>
            <a:r>
              <a:rPr lang="en-US" sz="2800" dirty="0" smtClean="0"/>
              <a:t>USU</a:t>
            </a:r>
            <a:r>
              <a:rPr lang="en-US" sz="2800" baseline="30000" dirty="0" smtClean="0"/>
              <a:t>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351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13</a:t>
            </a:fld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Benefits of whitening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926870" y="2673697"/>
            <a:ext cx="18012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03070" y="2209800"/>
            <a:ext cx="699793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X </a:t>
            </a:r>
            <a:r>
              <a:rPr lang="en-US" altLang="en-US" sz="2800" dirty="0" smtClean="0">
                <a:solidFill>
                  <a:srgbClr val="C0000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X 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30000" dirty="0">
                <a:solidFill>
                  <a:srgbClr val="C00000"/>
                </a:solidFill>
              </a:rPr>
              <a:t>-1/2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	</a:t>
            </a:r>
            <a:r>
              <a:rPr lang="en-US" dirty="0" smtClean="0">
                <a:latin typeface="+mj-lt"/>
              </a:rPr>
              <a:t>dim(N, r)</a:t>
            </a:r>
            <a:r>
              <a:rPr lang="en-US" sz="2800" dirty="0" smtClean="0">
                <a:latin typeface="Symbol" panose="05050102010706020507" pitchFamily="18" charset="2"/>
              </a:rPr>
              <a:t>				 X</a:t>
            </a:r>
            <a:r>
              <a:rPr lang="en-US" sz="2800" baseline="30000" dirty="0" smtClean="0"/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>
                <a:latin typeface="Symbol" panose="05050102010706020507" pitchFamily="18" charset="2"/>
              </a:rPr>
              <a:t>I</a:t>
            </a:r>
          </a:p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1/2 = </a:t>
            </a:r>
            <a:r>
              <a:rPr lang="en-US" sz="2800" dirty="0" smtClean="0"/>
              <a:t>USU</a:t>
            </a:r>
            <a:r>
              <a:rPr lang="en-US" sz="2800" baseline="30000" dirty="0" smtClean="0"/>
              <a:t>T</a:t>
            </a:r>
          </a:p>
          <a:p>
            <a:endParaRPr lang="en-US" sz="2800" baseline="30000" dirty="0"/>
          </a:p>
          <a:p>
            <a:r>
              <a:rPr lang="en-US" sz="2800" dirty="0" smtClean="0"/>
              <a:t>Same as rotating in principal axes +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weights of any linear method in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>
                <a:latin typeface="+mj-lt"/>
              </a:rPr>
              <a:t>-space are on the same scale.</a:t>
            </a:r>
            <a:r>
              <a:rPr lang="en-US" sz="2800" dirty="0" smtClean="0"/>
              <a:t> 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74" y="4953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305800" y="54114"/>
            <a:ext cx="42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17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Sphering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00" y="1323201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6800" y="5133201"/>
            <a:ext cx="2062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www.intechopen.com</a:t>
            </a:r>
          </a:p>
        </p:txBody>
      </p:sp>
      <p:sp>
        <p:nvSpPr>
          <p:cNvPr id="7" name="Oval 6"/>
          <p:cNvSpPr/>
          <p:nvPr/>
        </p:nvSpPr>
        <p:spPr>
          <a:xfrm>
            <a:off x="2971800" y="1828800"/>
            <a:ext cx="3352800" cy="2837021"/>
          </a:xfrm>
          <a:prstGeom prst="ellipse">
            <a:avLst/>
          </a:prstGeom>
          <a:solidFill>
            <a:srgbClr val="A6A6A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44400" y="3250731"/>
            <a:ext cx="1790372" cy="21618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 flipV="1">
            <a:off x="4648200" y="1828800"/>
            <a:ext cx="0" cy="1443549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77042" y="2677475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544400" y="1323201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cxnSp>
        <p:nvCxnSpPr>
          <p:cNvPr id="3080" name="Straight Arrow Connector 3079"/>
          <p:cNvCxnSpPr/>
          <p:nvPr/>
        </p:nvCxnSpPr>
        <p:spPr>
          <a:xfrm>
            <a:off x="2514600" y="4876800"/>
            <a:ext cx="4876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58000" y="434340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2119196" y="108839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endParaRPr lang="en-US" sz="28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90800" y="1066800"/>
            <a:ext cx="0" cy="39408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477" y="5712031"/>
            <a:ext cx="7339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Hypothesize no covariance (even if there is some).</a:t>
            </a:r>
          </a:p>
          <a:p>
            <a:r>
              <a:rPr lang="en-US" sz="2400" dirty="0" smtClean="0"/>
              <a:t>Rescale all axes by the standard deviation or the samples.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53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Sphering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29000" y="1961873"/>
            <a:ext cx="2504458" cy="2228973"/>
            <a:chOff x="1877400" y="1323201"/>
            <a:chExt cx="5334000" cy="40005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400" y="1323201"/>
              <a:ext cx="5334000" cy="400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2971800" y="1828800"/>
              <a:ext cx="3352800" cy="283702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4544400" y="3250731"/>
              <a:ext cx="1790372" cy="21618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7" idx="0"/>
            </p:cNvCxnSpPr>
            <p:nvPr/>
          </p:nvCxnSpPr>
          <p:spPr>
            <a:xfrm flipV="1">
              <a:off x="4648200" y="1828800"/>
              <a:ext cx="0" cy="1443549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46368" y="3323450"/>
              <a:ext cx="721053" cy="82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panose="05050102010706020507" pitchFamily="18" charset="2"/>
                </a:rPr>
                <a:t>1</a:t>
              </a:r>
              <a:endParaRPr lang="en-US" sz="2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97106" y="2041697"/>
              <a:ext cx="721053" cy="82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Symbol" panose="05050102010706020507" pitchFamily="18" charset="2"/>
                </a:rPr>
                <a:t>1</a:t>
              </a:r>
              <a:endParaRPr lang="en-US" sz="2400" dirty="0"/>
            </a:p>
          </p:txBody>
        </p:sp>
      </p:grpSp>
      <p:cxnSp>
        <p:nvCxnSpPr>
          <p:cNvPr id="3080" name="Straight Arrow Connector 3079"/>
          <p:cNvCxnSpPr/>
          <p:nvPr/>
        </p:nvCxnSpPr>
        <p:spPr>
          <a:xfrm>
            <a:off x="2514600" y="4876800"/>
            <a:ext cx="4876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58000" y="434340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2119196" y="108839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endParaRPr lang="en-US" sz="28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90800" y="1066800"/>
            <a:ext cx="0" cy="39408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3400" y="5334000"/>
            <a:ext cx="8267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Benefit: </a:t>
            </a:r>
            <a:r>
              <a:rPr lang="en-US" sz="2400" dirty="0"/>
              <a:t>The weights of any linear method </a:t>
            </a:r>
            <a:r>
              <a:rPr lang="en-US" sz="2400" dirty="0" smtClean="0"/>
              <a:t>are </a:t>
            </a:r>
            <a:r>
              <a:rPr lang="en-US" sz="2400" dirty="0"/>
              <a:t>on the same scale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But we still have some covariance between features…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66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LDA and PCA difference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00" y="121920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6800" y="5029200"/>
            <a:ext cx="2062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www.intechopen.com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4873" y="5562600"/>
            <a:ext cx="59486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Apply whitening in both case to get </a:t>
            </a:r>
            <a:r>
              <a:rPr lang="en-US" altLang="en-US" sz="2000" dirty="0" smtClean="0">
                <a:latin typeface="Symbol" panose="05050102010706020507" pitchFamily="18" charset="2"/>
              </a:rPr>
              <a:t>X</a:t>
            </a:r>
            <a:r>
              <a:rPr lang="en-US" altLang="en-US" sz="2000" dirty="0" smtClean="0"/>
              <a:t>  </a:t>
            </a:r>
            <a:r>
              <a:rPr lang="en-US" altLang="en-US" sz="2000" dirty="0"/>
              <a:t>= </a:t>
            </a:r>
            <a:r>
              <a:rPr lang="en-US" sz="2000" dirty="0"/>
              <a:t>X</a:t>
            </a:r>
            <a:r>
              <a:rPr lang="en-US" sz="2000" dirty="0">
                <a:latin typeface="Symbol" panose="05050102010706020507" pitchFamily="18" charset="2"/>
              </a:rPr>
              <a:t>  </a:t>
            </a:r>
            <a:r>
              <a:rPr lang="en-US" sz="2000" dirty="0" smtClean="0">
                <a:latin typeface="Symbol" panose="05050102010706020507" pitchFamily="18" charset="2"/>
              </a:rPr>
              <a:t>S</a:t>
            </a:r>
            <a:r>
              <a:rPr lang="en-US" sz="2000" baseline="30000" dirty="0" smtClean="0"/>
              <a:t>-1/2</a:t>
            </a:r>
            <a:endParaRPr lang="en-US" sz="2000" b="1" baseline="30000" dirty="0"/>
          </a:p>
          <a:p>
            <a:r>
              <a:rPr lang="en-US" sz="2000" dirty="0" smtClean="0"/>
              <a:t>PCA: </a:t>
            </a:r>
            <a:r>
              <a:rPr lang="en-US" sz="2000" dirty="0" smtClean="0">
                <a:latin typeface="Symbol" panose="05050102010706020507" pitchFamily="18" charset="2"/>
              </a:rPr>
              <a:t>S </a:t>
            </a:r>
            <a:r>
              <a:rPr lang="en-US" sz="2000" dirty="0" smtClean="0"/>
              <a:t>is the TOTAL covariance matrix.</a:t>
            </a:r>
          </a:p>
          <a:p>
            <a:r>
              <a:rPr lang="en-US" sz="2000" dirty="0" smtClean="0"/>
              <a:t>LDA</a:t>
            </a:r>
            <a:r>
              <a:rPr lang="en-US" sz="2000" dirty="0"/>
              <a:t>: </a:t>
            </a:r>
            <a:r>
              <a:rPr lang="en-US" sz="2000" dirty="0">
                <a:latin typeface="Symbol" panose="05050102010706020507" pitchFamily="18" charset="2"/>
              </a:rPr>
              <a:t>S </a:t>
            </a:r>
            <a:r>
              <a:rPr lang="en-US" sz="2000" dirty="0"/>
              <a:t>is the </a:t>
            </a:r>
            <a:r>
              <a:rPr lang="en-US" sz="2000" dirty="0" smtClean="0"/>
              <a:t>POOLED WITHIN CLASS </a:t>
            </a:r>
            <a:r>
              <a:rPr lang="en-US" sz="2000" dirty="0"/>
              <a:t>covariance matrix</a:t>
            </a:r>
            <a:r>
              <a:rPr lang="en-US" sz="2000" dirty="0" smtClean="0"/>
              <a:t>.</a:t>
            </a:r>
          </a:p>
        </p:txBody>
      </p:sp>
      <p:sp>
        <p:nvSpPr>
          <p:cNvPr id="7" name="Oval 6"/>
          <p:cNvSpPr/>
          <p:nvPr/>
        </p:nvSpPr>
        <p:spPr>
          <a:xfrm rot="19622099">
            <a:off x="2208913" y="2592974"/>
            <a:ext cx="4800600" cy="1200150"/>
          </a:xfrm>
          <a:prstGeom prst="ellipse">
            <a:avLst/>
          </a:prstGeom>
          <a:solidFill>
            <a:srgbClr val="A6A6A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8572933">
            <a:off x="3429691" y="2883570"/>
            <a:ext cx="3262936" cy="730064"/>
          </a:xfrm>
          <a:prstGeom prst="ellipse">
            <a:avLst/>
          </a:prstGeom>
          <a:solidFill>
            <a:srgbClr val="0066FF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8572933">
            <a:off x="2596292" y="2649392"/>
            <a:ext cx="3262936" cy="730064"/>
          </a:xfrm>
          <a:prstGeom prst="ellipse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74" y="4953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305800" y="54114"/>
            <a:ext cx="42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603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17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681">
            <a:off x="3195406" y="-483626"/>
            <a:ext cx="2038603" cy="897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4241299" y="3289932"/>
            <a:ext cx="57056" cy="115005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165099" y="3223282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219528" y="4267200"/>
            <a:ext cx="152400" cy="152400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371600" y="3831241"/>
            <a:ext cx="6553200" cy="5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926870" y="5416897"/>
            <a:ext cx="18012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867400" y="609600"/>
            <a:ext cx="914400" cy="5715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67000" y="0"/>
            <a:ext cx="3505200" cy="2819400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Rotate and scale in LDA directions</a:t>
            </a:r>
            <a:endParaRPr lang="en-US" sz="4000" dirty="0"/>
          </a:p>
        </p:txBody>
      </p:sp>
      <p:sp>
        <p:nvSpPr>
          <p:cNvPr id="25" name="Right Triangle 24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28070" y="4953000"/>
            <a:ext cx="3505200" cy="2819400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553200" y="5416897"/>
            <a:ext cx="2481380" cy="92109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0600" y="4939605"/>
            <a:ext cx="975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en-US" sz="28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 smtClean="0">
                <a:solidFill>
                  <a:schemeClr val="bg1">
                    <a:lumMod val="50000"/>
                  </a:schemeClr>
                </a:solidFill>
              </a:rPr>
              <a:t>T		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800" dirty="0" smtClean="0">
                <a:solidFill>
                  <a:srgbClr val="C00000"/>
                </a:solidFill>
              </a:rPr>
              <a:t>1) X is centered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X </a:t>
            </a:r>
            <a:r>
              <a:rPr lang="en-US" altLang="en-US" sz="2800" dirty="0" smtClean="0">
                <a:solidFill>
                  <a:srgbClr val="C0000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X 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30000" dirty="0">
                <a:solidFill>
                  <a:srgbClr val="C00000"/>
                </a:solidFill>
              </a:rPr>
              <a:t>-1/2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	 X</a:t>
            </a:r>
            <a:r>
              <a:rPr lang="en-US" sz="2800" baseline="30000" dirty="0" smtClean="0"/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>
                <a:latin typeface="Symbol" panose="05050102010706020507" pitchFamily="18" charset="2"/>
              </a:rPr>
              <a:t>I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           </a:t>
            </a:r>
            <a:r>
              <a:rPr lang="en-US" sz="2800" dirty="0" smtClean="0">
                <a:solidFill>
                  <a:srgbClr val="C00000"/>
                </a:solidFill>
              </a:rPr>
              <a:t>2) 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 is the POOLED </a:t>
            </a:r>
            <a:r>
              <a:rPr lang="en-US" sz="2800" dirty="0">
                <a:solidFill>
                  <a:srgbClr val="C00000"/>
                </a:solidFill>
              </a:rPr>
              <a:t>within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 </a:t>
            </a:r>
          </a:p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1/2 = </a:t>
            </a:r>
            <a:r>
              <a:rPr lang="en-US" sz="2800" dirty="0" smtClean="0"/>
              <a:t>USU</a:t>
            </a:r>
            <a:r>
              <a:rPr lang="en-US" sz="2800" baseline="30000" dirty="0" smtClean="0"/>
              <a:t>T 				</a:t>
            </a:r>
            <a:r>
              <a:rPr lang="en-US" sz="2800" dirty="0" smtClean="0"/>
              <a:t>            </a:t>
            </a:r>
            <a:r>
              <a:rPr lang="en-US" sz="2800" dirty="0" smtClean="0">
                <a:solidFill>
                  <a:srgbClr val="C00000"/>
                </a:solidFill>
              </a:rPr>
              <a:t>class covariance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3181" y="2412431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66FF"/>
                </a:solidFill>
                <a:latin typeface="+mj-lt"/>
              </a:rPr>
              <a:t>Now we can use the plain centroid method.</a:t>
            </a:r>
            <a:endParaRPr lang="en-US" sz="2800" dirty="0">
              <a:solidFill>
                <a:srgbClr val="0066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096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94" y="1238250"/>
            <a:ext cx="1633538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rot="1948229" flipV="1">
            <a:off x="4646105" y="3082804"/>
            <a:ext cx="2172587" cy="144045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948229" flipH="1" flipV="1">
            <a:off x="3727325" y="1661647"/>
            <a:ext cx="1371601" cy="19727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17314" y="4877333"/>
            <a:ext cx="581297" cy="3508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33" idx="0"/>
          </p:cNvCxnSpPr>
          <p:nvPr/>
        </p:nvCxnSpPr>
        <p:spPr>
          <a:xfrm flipH="1" flipV="1">
            <a:off x="3483884" y="3240035"/>
            <a:ext cx="12316" cy="661770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48229">
            <a:off x="4519472" y="47702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 rot="1948229">
            <a:off x="3159731" y="319913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 rot="1948229">
            <a:off x="6967938" y="3631669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 rot="1948229">
            <a:off x="3939375" y="1074512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u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40" name="Rounded Rectangle 39"/>
          <p:cNvSpPr/>
          <p:nvPr/>
        </p:nvSpPr>
        <p:spPr>
          <a:xfrm>
            <a:off x="926870" y="5416897"/>
            <a:ext cx="18012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867400" y="609600"/>
            <a:ext cx="914400" cy="5715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Rotate and scale in PCA directions</a:t>
            </a:r>
            <a:endParaRPr lang="en-US" sz="4000" dirty="0"/>
          </a:p>
        </p:txBody>
      </p:sp>
      <p:sp>
        <p:nvSpPr>
          <p:cNvPr id="21" name="Rounded Rectangle 20"/>
          <p:cNvSpPr/>
          <p:nvPr/>
        </p:nvSpPr>
        <p:spPr>
          <a:xfrm>
            <a:off x="926870" y="5416897"/>
            <a:ext cx="18012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553200" y="5416897"/>
            <a:ext cx="2133600" cy="92109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0600" y="4939605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US</a:t>
            </a:r>
            <a:r>
              <a:rPr lang="en-US" sz="2800" baseline="30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 smtClean="0">
                <a:solidFill>
                  <a:schemeClr val="bg1">
                    <a:lumMod val="50000"/>
                  </a:schemeClr>
                </a:solidFill>
              </a:rPr>
              <a:t>T		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800" dirty="0" smtClean="0">
                <a:solidFill>
                  <a:srgbClr val="C00000"/>
                </a:solidFill>
              </a:rPr>
              <a:t>1) X is centered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X </a:t>
            </a:r>
            <a:r>
              <a:rPr lang="en-US" altLang="en-US" sz="2800" dirty="0" smtClean="0">
                <a:solidFill>
                  <a:srgbClr val="C00000"/>
                </a:solidFill>
              </a:rPr>
              <a:t>= </a:t>
            </a:r>
            <a:r>
              <a:rPr lang="en-US" sz="2800" dirty="0">
                <a:solidFill>
                  <a:srgbClr val="C00000"/>
                </a:solidFill>
              </a:rPr>
              <a:t>X 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  <a:r>
              <a:rPr lang="en-US" sz="2800" baseline="30000" dirty="0">
                <a:solidFill>
                  <a:srgbClr val="C00000"/>
                </a:solidFill>
              </a:rPr>
              <a:t>-1/2</a:t>
            </a:r>
            <a:r>
              <a:rPr 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	 X</a:t>
            </a:r>
            <a:r>
              <a:rPr lang="en-US" sz="2800" baseline="30000" dirty="0" smtClean="0"/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>
                <a:latin typeface="Symbol" panose="05050102010706020507" pitchFamily="18" charset="2"/>
              </a:rPr>
              <a:t>I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           </a:t>
            </a:r>
            <a:r>
              <a:rPr lang="en-US" sz="2800" dirty="0" smtClean="0">
                <a:solidFill>
                  <a:srgbClr val="C00000"/>
                </a:solidFill>
              </a:rPr>
              <a:t>2) 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S</a:t>
            </a:r>
            <a:r>
              <a:rPr lang="en-US" sz="2800" dirty="0" smtClean="0">
                <a:solidFill>
                  <a:srgbClr val="C00000"/>
                </a:solidFill>
                <a:latin typeface="+mj-lt"/>
              </a:rPr>
              <a:t> is the TOTAL overall</a:t>
            </a:r>
          </a:p>
          <a:p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1/2 = </a:t>
            </a:r>
            <a:r>
              <a:rPr lang="en-US" sz="2800" dirty="0" smtClean="0"/>
              <a:t>USU</a:t>
            </a:r>
            <a:r>
              <a:rPr lang="en-US" sz="2800" baseline="30000" dirty="0" smtClean="0"/>
              <a:t>T 				</a:t>
            </a:r>
            <a:r>
              <a:rPr lang="en-US" sz="2800" dirty="0" smtClean="0"/>
              <a:t>               </a:t>
            </a:r>
            <a:r>
              <a:rPr lang="en-US" sz="2800" dirty="0" smtClean="0">
                <a:solidFill>
                  <a:srgbClr val="C00000"/>
                </a:solidFill>
              </a:rPr>
              <a:t>covariance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7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LDA and PCA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19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790700"/>
            <a:ext cx="81819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3600" y="5638800"/>
            <a:ext cx="591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http://sebastianraschka.com/Images_old/2014_intro_supervised_learning/iris_pca_lda.png</a:t>
            </a:r>
          </a:p>
        </p:txBody>
      </p:sp>
      <p:sp>
        <p:nvSpPr>
          <p:cNvPr id="6" name="Right Triangle 5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7212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Last time: LDA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1:30-3:30 Soda 329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514600"/>
            <a:ext cx="53578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Gaussian classifier</a:t>
            </a:r>
            <a:r>
              <a:rPr lang="en-US" dirty="0"/>
              <a:t/>
            </a:r>
            <a:br>
              <a:rPr lang="en-US" dirty="0"/>
            </a:br>
            <a:r>
              <a:rPr lang="cy-GB" sz="3100" dirty="0">
                <a:solidFill>
                  <a:srgbClr val="C00000"/>
                </a:solidFill>
              </a:rPr>
              <a:t>ŷ </a:t>
            </a:r>
            <a:r>
              <a:rPr lang="cy-GB" sz="3100" dirty="0" smtClean="0">
                <a:solidFill>
                  <a:srgbClr val="C00000"/>
                </a:solidFill>
              </a:rPr>
              <a:t>=arg</a:t>
            </a:r>
            <a:r>
              <a:rPr lang="en-US" sz="3100" dirty="0" err="1" smtClean="0">
                <a:solidFill>
                  <a:srgbClr val="C00000"/>
                </a:solidFill>
              </a:rPr>
              <a:t>max</a:t>
            </a:r>
            <a:r>
              <a:rPr lang="en-US" sz="3100" baseline="-25000" dirty="0" err="1" smtClean="0">
                <a:solidFill>
                  <a:srgbClr val="C00000"/>
                </a:solidFill>
              </a:rPr>
              <a:t>y</a:t>
            </a:r>
            <a:r>
              <a:rPr lang="en-US" sz="3100" dirty="0" smtClean="0"/>
              <a:t> </a:t>
            </a:r>
            <a:r>
              <a:rPr lang="en-US" sz="3100" dirty="0">
                <a:solidFill>
                  <a:srgbClr val="C00000"/>
                </a:solidFill>
              </a:rPr>
              <a:t>P(Y=</a:t>
            </a:r>
            <a:r>
              <a:rPr lang="en-US" sz="3100" dirty="0" err="1">
                <a:solidFill>
                  <a:srgbClr val="C00000"/>
                </a:solidFill>
              </a:rPr>
              <a:t>y|X</a:t>
            </a:r>
            <a:r>
              <a:rPr lang="en-US" sz="3100" dirty="0">
                <a:solidFill>
                  <a:srgbClr val="C00000"/>
                </a:solidFill>
              </a:rPr>
              <a:t>=</a:t>
            </a:r>
            <a:r>
              <a:rPr lang="en-US" sz="3100" b="1" dirty="0">
                <a:solidFill>
                  <a:srgbClr val="C00000"/>
                </a:solidFill>
              </a:rPr>
              <a:t>x</a:t>
            </a:r>
            <a:r>
              <a:rPr lang="en-US" sz="3100" dirty="0" smtClean="0">
                <a:solidFill>
                  <a:srgbClr val="C00000"/>
                </a:solidFill>
              </a:rPr>
              <a:t>) </a:t>
            </a:r>
            <a:r>
              <a:rPr lang="en-US" sz="3100" dirty="0"/>
              <a:t>~ </a:t>
            </a:r>
            <a:r>
              <a:rPr lang="en-US" sz="3100" dirty="0">
                <a:solidFill>
                  <a:srgbClr val="0070C0"/>
                </a:solidFill>
              </a:rPr>
              <a:t>P(Y=y) </a:t>
            </a:r>
            <a:r>
              <a:rPr lang="en-US" sz="3100" dirty="0">
                <a:solidFill>
                  <a:srgbClr val="00B050"/>
                </a:solidFill>
              </a:rPr>
              <a:t>P(X=</a:t>
            </a:r>
            <a:r>
              <a:rPr lang="en-US" sz="3100" b="1" dirty="0" err="1">
                <a:solidFill>
                  <a:srgbClr val="00B050"/>
                </a:solidFill>
              </a:rPr>
              <a:t>x</a:t>
            </a:r>
            <a:r>
              <a:rPr lang="en-US" sz="3100" dirty="0" err="1">
                <a:solidFill>
                  <a:srgbClr val="00B050"/>
                </a:solidFill>
              </a:rPr>
              <a:t>|Y</a:t>
            </a:r>
            <a:r>
              <a:rPr lang="en-US" sz="3100" dirty="0">
                <a:solidFill>
                  <a:srgbClr val="00B050"/>
                </a:solidFill>
              </a:rPr>
              <a:t>=y</a:t>
            </a:r>
            <a:r>
              <a:rPr lang="en-US" sz="3100" dirty="0" smtClean="0">
                <a:solidFill>
                  <a:srgbClr val="00B050"/>
                </a:solidFill>
              </a:rPr>
              <a:t>) </a:t>
            </a:r>
            <a:br>
              <a:rPr lang="en-US" sz="3100" dirty="0" smtClean="0">
                <a:solidFill>
                  <a:srgbClr val="00B050"/>
                </a:solidFill>
              </a:rPr>
            </a:br>
            <a:r>
              <a:rPr lang="en-US" sz="3100" dirty="0">
                <a:solidFill>
                  <a:srgbClr val="00B050"/>
                </a:solidFill>
              </a:rPr>
              <a:t> </a:t>
            </a:r>
            <a:r>
              <a:rPr lang="en-US" sz="3100" dirty="0" smtClean="0">
                <a:solidFill>
                  <a:srgbClr val="00B050"/>
                </a:solidFill>
              </a:rPr>
              <a:t>				         </a:t>
            </a:r>
            <a:r>
              <a:rPr lang="en-US" sz="3100" dirty="0" smtClean="0"/>
              <a:t>~</a:t>
            </a:r>
            <a:r>
              <a:rPr lang="en-US" sz="3100" dirty="0" smtClean="0">
                <a:solidFill>
                  <a:srgbClr val="00B050"/>
                </a:solidFill>
              </a:rPr>
              <a:t> </a:t>
            </a:r>
            <a:r>
              <a:rPr lang="en-US" sz="3100" dirty="0" smtClean="0">
                <a:solidFill>
                  <a:srgbClr val="0070C0"/>
                </a:solidFill>
              </a:rPr>
              <a:t>P(Y=y) </a:t>
            </a:r>
            <a:r>
              <a:rPr lang="en-US" sz="3100" dirty="0" err="1" smtClean="0">
                <a:solidFill>
                  <a:srgbClr val="00B050"/>
                </a:solidFill>
              </a:rPr>
              <a:t>exp</a:t>
            </a:r>
            <a:r>
              <a:rPr lang="en-US" sz="3100" dirty="0">
                <a:solidFill>
                  <a:srgbClr val="00B050"/>
                </a:solidFill>
              </a:rPr>
              <a:t>(-</a:t>
            </a:r>
            <a:r>
              <a:rPr lang="en-US" altLang="en-US" sz="3100" dirty="0" err="1">
                <a:solidFill>
                  <a:srgbClr val="00B050"/>
                </a:solidFill>
              </a:rPr>
              <a:t>ǁ</a:t>
            </a:r>
            <a:r>
              <a:rPr lang="en-US" altLang="en-US" sz="3100" b="1" dirty="0" err="1">
                <a:solidFill>
                  <a:srgbClr val="00B050"/>
                </a:solidFill>
              </a:rPr>
              <a:t>x</a:t>
            </a:r>
            <a:r>
              <a:rPr lang="en-US" altLang="en-US" sz="3100" dirty="0">
                <a:solidFill>
                  <a:srgbClr val="00B050"/>
                </a:solidFill>
              </a:rPr>
              <a:t>-</a:t>
            </a:r>
            <a:r>
              <a:rPr lang="en-US" altLang="en-US" sz="3100" b="1" dirty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3100" b="1" baseline="30000" dirty="0">
                <a:solidFill>
                  <a:srgbClr val="00B050"/>
                </a:solidFill>
              </a:rPr>
              <a:t>[y]</a:t>
            </a:r>
            <a:r>
              <a:rPr lang="en-US" altLang="en-US" sz="3100" dirty="0">
                <a:solidFill>
                  <a:srgbClr val="00B050"/>
                </a:solidFill>
              </a:rPr>
              <a:t>ǁ</a:t>
            </a:r>
            <a:r>
              <a:rPr lang="en-US" altLang="en-US" sz="3100" baseline="30000" dirty="0">
                <a:solidFill>
                  <a:srgbClr val="00B050"/>
                </a:solidFill>
              </a:rPr>
              <a:t>2</a:t>
            </a:r>
            <a:r>
              <a:rPr lang="en-US" altLang="en-US" sz="3100" dirty="0">
                <a:solidFill>
                  <a:srgbClr val="00B050"/>
                </a:solidFill>
              </a:rPr>
              <a:t>/2</a:t>
            </a:r>
            <a:r>
              <a:rPr lang="en-US" altLang="en-US" sz="3100" dirty="0">
                <a:solidFill>
                  <a:srgbClr val="00B05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3100" baseline="30000" dirty="0">
                <a:solidFill>
                  <a:srgbClr val="00B050"/>
                </a:solidFill>
              </a:rPr>
              <a:t>2</a:t>
            </a:r>
            <a:r>
              <a:rPr lang="en-US" altLang="en-US" sz="3100" dirty="0" smtClean="0">
                <a:solidFill>
                  <a:srgbClr val="00B050"/>
                </a:solidFill>
              </a:rPr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DF7AE947-2A1D-49DB-AAF9-66B4A4AB3439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382000" cy="352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ounded Rectangle 4099"/>
          <p:cNvSpPr/>
          <p:nvPr/>
        </p:nvSpPr>
        <p:spPr>
          <a:xfrm>
            <a:off x="457200" y="5313272"/>
            <a:ext cx="4038600" cy="63032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" y="4752201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Source: http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www.intechopen.com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305961"/>
            <a:ext cx="9296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ym typeface="Symbol"/>
              </a:rPr>
              <a:t>f(</a:t>
            </a:r>
            <a:r>
              <a:rPr lang="en-US" sz="3200" b="1" dirty="0" smtClean="0">
                <a:sym typeface="Symbol"/>
              </a:rPr>
              <a:t>x</a:t>
            </a:r>
            <a:r>
              <a:rPr lang="en-US" sz="3200" dirty="0" smtClean="0">
                <a:sym typeface="Symbol"/>
              </a:rPr>
              <a:t>) = </a:t>
            </a:r>
            <a:r>
              <a:rPr lang="en-US" sz="3200" dirty="0" smtClean="0">
                <a:solidFill>
                  <a:srgbClr val="0070C0"/>
                </a:solidFill>
                <a:sym typeface="Symbol"/>
              </a:rPr>
              <a:t>(</a:t>
            </a:r>
            <a:r>
              <a:rPr lang="en-US" altLang="en-US" sz="3200" b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>
                <a:solidFill>
                  <a:srgbClr val="00B050"/>
                </a:solidFill>
              </a:rPr>
              <a:t>[1]</a:t>
            </a:r>
            <a:r>
              <a:rPr lang="en-US" altLang="en-US" b="1" baseline="30000" dirty="0" smtClean="0">
                <a:solidFill>
                  <a:srgbClr val="00B050"/>
                </a:solidFill>
              </a:rPr>
              <a:t> </a:t>
            </a:r>
            <a:r>
              <a:rPr lang="en-US" altLang="en-US" b="1" dirty="0" smtClean="0">
                <a:solidFill>
                  <a:srgbClr val="0066FF"/>
                </a:solidFill>
              </a:rPr>
              <a:t>– </a:t>
            </a:r>
            <a:r>
              <a:rPr lang="en-US" altLang="en-US" sz="32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3200" b="1" baseline="30000" dirty="0" smtClean="0">
                <a:solidFill>
                  <a:srgbClr val="FF0000"/>
                </a:solidFill>
              </a:rPr>
              <a:t>[0]</a:t>
            </a:r>
            <a:r>
              <a:rPr lang="en-US" altLang="en-US" sz="3200" dirty="0" smtClean="0">
                <a:solidFill>
                  <a:srgbClr val="0070C0"/>
                </a:solidFill>
              </a:rPr>
              <a:t>)</a:t>
            </a:r>
            <a:r>
              <a:rPr lang="en-US" altLang="en-US" sz="32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3200" dirty="0" smtClean="0">
                <a:sym typeface="Symbol" pitchFamily="18" charset="2"/>
              </a:rPr>
              <a:t> </a:t>
            </a:r>
            <a:r>
              <a:rPr lang="en-US" altLang="en-US" sz="3200" b="1" dirty="0" smtClean="0">
                <a:sym typeface="Symbol" pitchFamily="18" charset="2"/>
              </a:rPr>
              <a:t>x</a:t>
            </a:r>
            <a:r>
              <a:rPr lang="en-US" altLang="en-US" sz="3200" dirty="0" smtClean="0">
                <a:sym typeface="Symbol" pitchFamily="18" charset="2"/>
              </a:rPr>
              <a:t> + b          </a:t>
            </a:r>
            <a:r>
              <a:rPr lang="en-US" altLang="en-US" sz="2400" dirty="0" err="1" smtClean="0">
                <a:solidFill>
                  <a:srgbClr val="A6A6A6"/>
                </a:solidFill>
                <a:sym typeface="Symbol" pitchFamily="18" charset="2"/>
              </a:rPr>
              <a:t>b</a:t>
            </a:r>
            <a:r>
              <a:rPr lang="en-US" altLang="en-US" sz="2400" dirty="0" smtClean="0">
                <a:solidFill>
                  <a:srgbClr val="A6A6A6"/>
                </a:solidFill>
                <a:sym typeface="Symbol" pitchFamily="18" charset="2"/>
              </a:rPr>
              <a:t> =</a:t>
            </a:r>
            <a:r>
              <a:rPr lang="en-US" sz="2400" dirty="0" smtClean="0">
                <a:solidFill>
                  <a:srgbClr val="A6A6A6"/>
                </a:solidFill>
                <a:sym typeface="Symbol"/>
              </a:rPr>
              <a:t> (</a:t>
            </a:r>
            <a:r>
              <a:rPr lang="en-US" altLang="en-US" sz="24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>
                <a:solidFill>
                  <a:srgbClr val="A6A6A6"/>
                </a:solidFill>
              </a:rPr>
              <a:t>[0]2</a:t>
            </a:r>
            <a:r>
              <a:rPr lang="en-US" altLang="en-US" sz="2400" b="1" dirty="0" smtClean="0">
                <a:solidFill>
                  <a:srgbClr val="A6A6A6"/>
                </a:solidFill>
              </a:rPr>
              <a:t> – </a:t>
            </a:r>
            <a:r>
              <a:rPr lang="en-US" altLang="en-US" sz="24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>
                <a:solidFill>
                  <a:srgbClr val="A6A6A6"/>
                </a:solidFill>
              </a:rPr>
              <a:t>[1]2</a:t>
            </a:r>
            <a:r>
              <a:rPr lang="en-US" altLang="en-US" sz="2400" dirty="0" smtClean="0">
                <a:solidFill>
                  <a:srgbClr val="A6A6A6"/>
                </a:solidFill>
              </a:rPr>
              <a:t>)/2+log(</a:t>
            </a:r>
            <a:r>
              <a:rPr lang="en-US" sz="2400" dirty="0" smtClean="0">
                <a:solidFill>
                  <a:srgbClr val="A6A6A6"/>
                </a:solidFill>
                <a:sym typeface="Symbol"/>
              </a:rPr>
              <a:t>N</a:t>
            </a:r>
            <a:r>
              <a:rPr lang="en-US" sz="2400" baseline="-25000" dirty="0" smtClean="0">
                <a:solidFill>
                  <a:srgbClr val="A6A6A6"/>
                </a:solidFill>
                <a:sym typeface="Symbol"/>
              </a:rPr>
              <a:t>1</a:t>
            </a:r>
            <a:r>
              <a:rPr lang="en-US" sz="2400" dirty="0" smtClean="0">
                <a:solidFill>
                  <a:srgbClr val="A6A6A6"/>
                </a:solidFill>
                <a:sym typeface="Symbol"/>
              </a:rPr>
              <a:t>/N</a:t>
            </a:r>
            <a:r>
              <a:rPr lang="en-US" sz="2400" baseline="-25000" dirty="0" smtClean="0">
                <a:solidFill>
                  <a:srgbClr val="A6A6A6"/>
                </a:solidFill>
                <a:sym typeface="Symbol"/>
              </a:rPr>
              <a:t>0</a:t>
            </a:r>
            <a:r>
              <a:rPr lang="en-US" sz="2400" dirty="0" smtClean="0">
                <a:solidFill>
                  <a:srgbClr val="A6A6A6"/>
                </a:solidFill>
                <a:sym typeface="Symbol"/>
              </a:rPr>
              <a:t>)</a:t>
            </a:r>
          </a:p>
          <a:p>
            <a:r>
              <a:rPr lang="en-US" sz="2400" dirty="0" smtClean="0">
                <a:sym typeface="Symbol"/>
              </a:rPr>
              <a:t>f(</a:t>
            </a:r>
            <a:r>
              <a:rPr lang="en-US" sz="2400" b="1" dirty="0" smtClean="0">
                <a:sym typeface="Symbol"/>
              </a:rPr>
              <a:t>x</a:t>
            </a:r>
            <a:r>
              <a:rPr lang="en-US" sz="2400" dirty="0" smtClean="0">
                <a:sym typeface="Symbol"/>
              </a:rPr>
              <a:t>) = (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[1]</a:t>
            </a:r>
            <a:r>
              <a:rPr lang="en-US" altLang="en-US" sz="2400" b="1" dirty="0" smtClean="0"/>
              <a:t>./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s</a:t>
            </a:r>
            <a:r>
              <a:rPr lang="en-US" altLang="en-US" sz="2400" b="1" baseline="30000" dirty="0" smtClean="0"/>
              <a:t>[1]2 </a:t>
            </a:r>
            <a:r>
              <a:rPr lang="en-US" altLang="en-US" sz="2400" b="1" dirty="0" smtClean="0"/>
              <a:t>–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.</a:t>
            </a:r>
            <a:r>
              <a:rPr lang="en-US" altLang="en-US" sz="2400" b="1" dirty="0" smtClean="0"/>
              <a:t>/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s</a:t>
            </a:r>
            <a:r>
              <a:rPr lang="en-US" altLang="en-US" sz="2400" b="1" baseline="30000" dirty="0" smtClean="0"/>
              <a:t>[0]2</a:t>
            </a:r>
            <a:r>
              <a:rPr lang="en-US" altLang="en-US" sz="2400" dirty="0" smtClean="0"/>
              <a:t>)</a:t>
            </a:r>
            <a:r>
              <a:rPr lang="en-US" altLang="en-US" sz="24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 </a:t>
            </a:r>
            <a:r>
              <a:rPr lang="en-US" altLang="en-US" sz="2400" b="1" dirty="0" smtClean="0">
                <a:sym typeface="Symbol" pitchFamily="18" charset="2"/>
              </a:rPr>
              <a:t>x</a:t>
            </a:r>
            <a:r>
              <a:rPr lang="en-US" altLang="en-US" sz="2400" dirty="0" smtClean="0">
                <a:sym typeface="Symbol" pitchFamily="18" charset="2"/>
              </a:rPr>
              <a:t> + b   </a:t>
            </a:r>
            <a:r>
              <a:rPr lang="en-US" altLang="en-US" sz="1600" dirty="0" err="1" smtClean="0">
                <a:solidFill>
                  <a:srgbClr val="A6A6A6"/>
                </a:solidFill>
                <a:sym typeface="Symbol" pitchFamily="18" charset="2"/>
              </a:rPr>
              <a:t>b</a:t>
            </a:r>
            <a:r>
              <a:rPr lang="en-US" altLang="en-US" sz="1600" dirty="0" smtClean="0">
                <a:solidFill>
                  <a:srgbClr val="A6A6A6"/>
                </a:solidFill>
                <a:sym typeface="Symbol" pitchFamily="18" charset="2"/>
              </a:rPr>
              <a:t> =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 [(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[0]</a:t>
            </a:r>
            <a:r>
              <a:rPr lang="en-US" altLang="en-US" sz="1600" b="1" dirty="0" smtClean="0">
                <a:solidFill>
                  <a:srgbClr val="A6A6A6"/>
                </a:solidFill>
              </a:rPr>
              <a:t>./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[0]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)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2</a:t>
            </a:r>
            <a:r>
              <a:rPr lang="en-US" altLang="en-US" sz="1600" b="1" dirty="0" smtClean="0">
                <a:solidFill>
                  <a:srgbClr val="A6A6A6"/>
                </a:solidFill>
              </a:rPr>
              <a:t> – 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(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[1]</a:t>
            </a:r>
            <a:r>
              <a:rPr lang="en-US" altLang="en-US" sz="1600" b="1" dirty="0" smtClean="0">
                <a:solidFill>
                  <a:srgbClr val="A6A6A6"/>
                </a:solidFill>
              </a:rPr>
              <a:t>./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[1]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)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2</a:t>
            </a:r>
            <a:r>
              <a:rPr lang="en-US" altLang="en-US" sz="1600" dirty="0" smtClean="0">
                <a:solidFill>
                  <a:srgbClr val="A6A6A6"/>
                </a:solidFill>
              </a:rPr>
              <a:t>)/2+log(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N</a:t>
            </a:r>
            <a:r>
              <a:rPr lang="en-US" sz="1600" baseline="-25000" dirty="0" smtClean="0">
                <a:solidFill>
                  <a:srgbClr val="A6A6A6"/>
                </a:solidFill>
                <a:sym typeface="Symbol"/>
              </a:rPr>
              <a:t>1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/N</a:t>
            </a:r>
            <a:r>
              <a:rPr lang="en-US" sz="1600" baseline="-25000" dirty="0" smtClean="0">
                <a:solidFill>
                  <a:srgbClr val="A6A6A6"/>
                </a:solidFill>
                <a:sym typeface="Symbol"/>
              </a:rPr>
              <a:t>0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)</a:t>
            </a:r>
            <a:endParaRPr lang="en-US" sz="1600" dirty="0" smtClean="0">
              <a:solidFill>
                <a:srgbClr val="A6A6A6"/>
              </a:solidFill>
            </a:endParaRPr>
          </a:p>
          <a:p>
            <a:r>
              <a:rPr lang="en-US" sz="2400" dirty="0" smtClean="0">
                <a:sym typeface="Symbol"/>
              </a:rPr>
              <a:t>f(</a:t>
            </a:r>
            <a:r>
              <a:rPr lang="en-US" sz="2400" b="1" dirty="0" smtClean="0">
                <a:sym typeface="Symbol"/>
              </a:rPr>
              <a:t>x</a:t>
            </a:r>
            <a:r>
              <a:rPr lang="en-US" sz="2400" dirty="0" smtClean="0">
                <a:sym typeface="Symbol"/>
              </a:rPr>
              <a:t>) = </a:t>
            </a:r>
            <a:r>
              <a:rPr lang="en-US" sz="2400" b="1" dirty="0" smtClean="0">
                <a:latin typeface="Symbol" panose="05050102010706020507" pitchFamily="18" charset="2"/>
                <a:sym typeface="Symbol"/>
              </a:rPr>
              <a:t>S</a:t>
            </a:r>
            <a:r>
              <a:rPr lang="en-US" sz="2400" baseline="30000" dirty="0" smtClean="0">
                <a:latin typeface="Symbol" panose="05050102010706020507" pitchFamily="18" charset="2"/>
                <a:sym typeface="Symbol"/>
              </a:rPr>
              <a:t>-1</a:t>
            </a:r>
            <a:r>
              <a:rPr lang="en-US" sz="2400" dirty="0" smtClean="0">
                <a:sym typeface="Symbol"/>
              </a:rPr>
              <a:t>(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[1]</a:t>
            </a:r>
            <a:r>
              <a:rPr lang="en-US" altLang="en-US" sz="2400" b="1" dirty="0" smtClean="0"/>
              <a:t>–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</a:t>
            </a:r>
            <a:r>
              <a:rPr lang="en-US" altLang="en-US" sz="2400" dirty="0" smtClean="0"/>
              <a:t>)</a:t>
            </a:r>
            <a:r>
              <a:rPr lang="en-US" altLang="en-US" sz="24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 </a:t>
            </a:r>
            <a:r>
              <a:rPr lang="en-US" altLang="en-US" sz="2400" b="1" dirty="0" smtClean="0">
                <a:sym typeface="Symbol" pitchFamily="18" charset="2"/>
              </a:rPr>
              <a:t>x</a:t>
            </a:r>
            <a:r>
              <a:rPr lang="en-US" altLang="en-US" sz="2400" dirty="0" smtClean="0">
                <a:sym typeface="Symbol" pitchFamily="18" charset="2"/>
              </a:rPr>
              <a:t> + b        	</a:t>
            </a:r>
            <a:r>
              <a:rPr lang="en-US" altLang="en-US" sz="1600" dirty="0" smtClean="0">
                <a:solidFill>
                  <a:srgbClr val="A6A6A6"/>
                </a:solidFill>
                <a:sym typeface="Symbol" pitchFamily="18" charset="2"/>
              </a:rPr>
              <a:t>b =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 [(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[0]T</a:t>
            </a:r>
            <a:r>
              <a:rPr lang="en-US" sz="1600" b="1" dirty="0" smtClean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S</a:t>
            </a:r>
            <a:r>
              <a:rPr lang="en-US" sz="1600" baseline="30000" dirty="0" smtClean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-1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[0] </a:t>
            </a:r>
            <a:r>
              <a:rPr lang="en-US" altLang="en-US" sz="1600" b="1" dirty="0" smtClean="0">
                <a:solidFill>
                  <a:srgbClr val="A6A6A6"/>
                </a:solidFill>
              </a:rPr>
              <a:t> – 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[1]T</a:t>
            </a:r>
            <a:r>
              <a:rPr lang="en-US" sz="1600" b="1" dirty="0" smtClean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S</a:t>
            </a:r>
            <a:r>
              <a:rPr lang="en-US" sz="1600" baseline="30000" dirty="0" smtClean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-1</a:t>
            </a:r>
            <a:r>
              <a:rPr lang="en-US" altLang="en-US" sz="1600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1600" b="1" baseline="30000" dirty="0" smtClean="0">
                <a:solidFill>
                  <a:srgbClr val="A6A6A6"/>
                </a:solidFill>
              </a:rPr>
              <a:t>[1]</a:t>
            </a:r>
            <a:r>
              <a:rPr lang="en-US" altLang="en-US" sz="1600" dirty="0" smtClean="0">
                <a:solidFill>
                  <a:srgbClr val="A6A6A6"/>
                </a:solidFill>
              </a:rPr>
              <a:t>)/2+log(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N</a:t>
            </a:r>
            <a:r>
              <a:rPr lang="en-US" sz="1600" baseline="-25000" dirty="0" smtClean="0">
                <a:solidFill>
                  <a:srgbClr val="A6A6A6"/>
                </a:solidFill>
                <a:sym typeface="Symbol"/>
              </a:rPr>
              <a:t>1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/N</a:t>
            </a:r>
            <a:r>
              <a:rPr lang="en-US" sz="1600" baseline="-25000" dirty="0" smtClean="0">
                <a:solidFill>
                  <a:srgbClr val="A6A6A6"/>
                </a:solidFill>
                <a:sym typeface="Symbol"/>
              </a:rPr>
              <a:t>0</a:t>
            </a:r>
            <a:r>
              <a:rPr lang="en-US" sz="1600" dirty="0" smtClean="0">
                <a:solidFill>
                  <a:srgbClr val="A6A6A6"/>
                </a:solidFill>
                <a:sym typeface="Symbol"/>
              </a:rPr>
              <a:t>)</a:t>
            </a:r>
            <a:endParaRPr lang="en-US" sz="1600" dirty="0">
              <a:solidFill>
                <a:srgbClr val="A6A6A6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 flipH="1">
            <a:off x="2229463" y="4648200"/>
            <a:ext cx="314980" cy="1371600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60768" y="4790052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4099" name="Group 4098"/>
          <p:cNvGrpSpPr/>
          <p:nvPr/>
        </p:nvGrpSpPr>
        <p:grpSpPr>
          <a:xfrm>
            <a:off x="5345742" y="1676400"/>
            <a:ext cx="3468828" cy="3245228"/>
            <a:chOff x="5345742" y="1828800"/>
            <a:chExt cx="3468828" cy="3169028"/>
          </a:xfrm>
        </p:grpSpPr>
        <p:sp>
          <p:nvSpPr>
            <p:cNvPr id="7" name="Rectangle 6"/>
            <p:cNvSpPr/>
            <p:nvPr/>
          </p:nvSpPr>
          <p:spPr>
            <a:xfrm>
              <a:off x="6223005" y="2133600"/>
              <a:ext cx="7873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Symbol"/>
                </a:rPr>
                <a:t>f(</a:t>
              </a:r>
              <a:r>
                <a:rPr lang="en-US" b="1" dirty="0">
                  <a:sym typeface="Symbol"/>
                </a:rPr>
                <a:t>x</a:t>
              </a:r>
              <a:r>
                <a:rPr lang="en-US" dirty="0">
                  <a:sym typeface="Symbol"/>
                </a:rPr>
                <a:t>) </a:t>
              </a:r>
              <a:r>
                <a:rPr lang="en-US" dirty="0" smtClean="0">
                  <a:sym typeface="Symbol"/>
                </a:rPr>
                <a:t>=0</a:t>
              </a:r>
              <a:endParaRPr lang="en-US" dirty="0"/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5345742" y="1828800"/>
              <a:ext cx="3468828" cy="3169028"/>
            </a:xfrm>
            <a:prstGeom prst="rect">
              <a:avLst/>
            </a:prstGeom>
            <a:solidFill>
              <a:srgbClr val="FFFFCC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53"/>
            <p:cNvGrpSpPr>
              <a:grpSpLocks/>
            </p:cNvGrpSpPr>
            <p:nvPr/>
          </p:nvGrpSpPr>
          <p:grpSpPr bwMode="auto">
            <a:xfrm>
              <a:off x="6053178" y="2348294"/>
              <a:ext cx="2072654" cy="2195814"/>
              <a:chOff x="1920" y="1409"/>
              <a:chExt cx="1607" cy="1810"/>
            </a:xfrm>
          </p:grpSpPr>
          <p:sp>
            <p:nvSpPr>
              <p:cNvPr id="18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57"/>
              <p:cNvSpPr>
                <a:spLocks noChangeArrowheads="1"/>
              </p:cNvSpPr>
              <p:nvPr/>
            </p:nvSpPr>
            <p:spPr bwMode="auto">
              <a:xfrm>
                <a:off x="1989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58"/>
              <p:cNvSpPr>
                <a:spLocks noChangeArrowheads="1"/>
              </p:cNvSpPr>
              <p:nvPr/>
            </p:nvSpPr>
            <p:spPr bwMode="auto">
              <a:xfrm>
                <a:off x="192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62"/>
              <p:cNvSpPr>
                <a:spLocks noChangeArrowheads="1"/>
              </p:cNvSpPr>
              <p:nvPr/>
            </p:nvSpPr>
            <p:spPr bwMode="auto">
              <a:xfrm>
                <a:off x="2709" y="2271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64"/>
              <p:cNvSpPr>
                <a:spLocks noChangeArrowheads="1"/>
              </p:cNvSpPr>
              <p:nvPr/>
            </p:nvSpPr>
            <p:spPr bwMode="auto">
              <a:xfrm>
                <a:off x="2608" y="2156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67"/>
              <p:cNvSpPr>
                <a:spLocks/>
              </p:cNvSpPr>
              <p:nvPr/>
            </p:nvSpPr>
            <p:spPr bwMode="auto">
              <a:xfrm flipV="1">
                <a:off x="2699" y="2304"/>
                <a:ext cx="151" cy="160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69"/>
              <p:cNvSpPr>
                <a:spLocks/>
              </p:cNvSpPr>
              <p:nvPr/>
            </p:nvSpPr>
            <p:spPr bwMode="auto">
              <a:xfrm flipV="1">
                <a:off x="3074" y="221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73"/>
              <p:cNvSpPr>
                <a:spLocks/>
              </p:cNvSpPr>
              <p:nvPr/>
            </p:nvSpPr>
            <p:spPr bwMode="auto">
              <a:xfrm flipV="1">
                <a:off x="2873" y="2099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2"/>
            <p:cNvGrpSpPr>
              <a:grpSpLocks/>
            </p:cNvGrpSpPr>
            <p:nvPr/>
          </p:nvGrpSpPr>
          <p:grpSpPr bwMode="auto">
            <a:xfrm>
              <a:off x="8305800" y="3887634"/>
              <a:ext cx="434651" cy="362734"/>
              <a:chOff x="4022" y="1431"/>
              <a:chExt cx="337" cy="299"/>
            </a:xfrm>
          </p:grpSpPr>
          <p:sp>
            <p:nvSpPr>
              <p:cNvPr id="13" name="Oval 104"/>
              <p:cNvSpPr>
                <a:spLocks noChangeArrowheads="1"/>
              </p:cNvSpPr>
              <p:nvPr/>
            </p:nvSpPr>
            <p:spPr bwMode="auto">
              <a:xfrm>
                <a:off x="4022" y="148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05"/>
              <p:cNvSpPr>
                <a:spLocks/>
              </p:cNvSpPr>
              <p:nvPr/>
            </p:nvSpPr>
            <p:spPr bwMode="auto">
              <a:xfrm flipV="1">
                <a:off x="4022" y="163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10"/>
              <p:cNvSpPr txBox="1">
                <a:spLocks noChangeArrowheads="1"/>
              </p:cNvSpPr>
              <p:nvPr/>
            </p:nvSpPr>
            <p:spPr bwMode="auto">
              <a:xfrm>
                <a:off x="4151" y="143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  <p:sp>
          <p:nvSpPr>
            <p:cNvPr id="62" name="Oval 84"/>
            <p:cNvSpPr>
              <a:spLocks noChangeArrowheads="1"/>
            </p:cNvSpPr>
            <p:nvPr/>
          </p:nvSpPr>
          <p:spPr bwMode="auto">
            <a:xfrm>
              <a:off x="6470569" y="3652215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88"/>
            <p:cNvSpPr>
              <a:spLocks/>
            </p:cNvSpPr>
            <p:nvPr/>
          </p:nvSpPr>
          <p:spPr bwMode="auto">
            <a:xfrm flipV="1">
              <a:off x="7267114" y="277475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6900788" y="4363699"/>
              <a:ext cx="72167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 dirty="0" smtClean="0">
                  <a:solidFill>
                    <a:srgbClr val="FF0000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2800" b="1" baseline="30000" dirty="0" smtClean="0">
                  <a:solidFill>
                    <a:srgbClr val="FF0000"/>
                  </a:solidFill>
                </a:rPr>
                <a:t>[0] 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4097" name="Straight Arrow Connector 4096"/>
            <p:cNvCxnSpPr>
              <a:endCxn id="25" idx="2"/>
            </p:cNvCxnSpPr>
            <p:nvPr/>
          </p:nvCxnSpPr>
          <p:spPr>
            <a:xfrm flipH="1" flipV="1">
              <a:off x="6768998" y="4017599"/>
              <a:ext cx="301805" cy="4464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7834345" y="3465085"/>
              <a:ext cx="721672" cy="52322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en-US" sz="2800" b="1" dirty="0">
                  <a:solidFill>
                    <a:srgbClr val="00B050"/>
                  </a:solidFill>
                  <a:latin typeface="Symbol" panose="05050102010706020507" pitchFamily="18" charset="2"/>
                </a:rPr>
                <a:t>m</a:t>
              </a:r>
              <a:r>
                <a:rPr lang="en-US" altLang="en-US" sz="2800" b="1" baseline="30000" dirty="0">
                  <a:solidFill>
                    <a:srgbClr val="00B050"/>
                  </a:solidFill>
                </a:rPr>
                <a:t>[1] 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H="1" flipV="1">
              <a:off x="7702555" y="3118985"/>
              <a:ext cx="301805" cy="44644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ight Triangle 63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cxnSp>
        <p:nvCxnSpPr>
          <p:cNvPr id="11" name="Straight Connector 10"/>
          <p:cNvCxnSpPr>
            <a:stCxn id="63" idx="3"/>
          </p:cNvCxnSpPr>
          <p:nvPr/>
        </p:nvCxnSpPr>
        <p:spPr>
          <a:xfrm flipH="1">
            <a:off x="6657700" y="2799363"/>
            <a:ext cx="874438" cy="935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556017" y="4921628"/>
            <a:ext cx="3626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895200" y="1611868"/>
            <a:ext cx="3626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LDA is a “glorified” Gaussian classifier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09600" y="1493837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sz="2800" dirty="0" smtClean="0"/>
              <a:t>P(X=</a:t>
            </a:r>
            <a:r>
              <a:rPr lang="en-US" sz="2800" b="1" dirty="0" err="1" smtClean="0"/>
              <a:t>x</a:t>
            </a:r>
            <a:r>
              <a:rPr lang="en-US" sz="2800" dirty="0" err="1" smtClean="0"/>
              <a:t>|Y</a:t>
            </a:r>
            <a:r>
              <a:rPr lang="en-US" sz="2800" dirty="0" smtClean="0"/>
              <a:t>=y</a:t>
            </a:r>
            <a:r>
              <a:rPr lang="en-US" sz="2800" dirty="0"/>
              <a:t>) ~</a:t>
            </a:r>
          </a:p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72597" y="1371871"/>
            <a:ext cx="4547403" cy="880784"/>
            <a:chOff x="3086100" y="1295400"/>
            <a:chExt cx="5404701" cy="1181032"/>
          </a:xfrm>
        </p:grpSpPr>
        <p:grpSp>
          <p:nvGrpSpPr>
            <p:cNvPr id="18" name="Group 17"/>
            <p:cNvGrpSpPr/>
            <p:nvPr/>
          </p:nvGrpSpPr>
          <p:grpSpPr>
            <a:xfrm>
              <a:off x="3086100" y="1295400"/>
              <a:ext cx="5219700" cy="1085850"/>
              <a:chOff x="2743200" y="5334000"/>
              <a:chExt cx="5219700" cy="1085850"/>
            </a:xfrm>
          </p:grpSpPr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3200" y="5334000"/>
                <a:ext cx="5219700" cy="1085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5125276" y="5435812"/>
                <a:ext cx="441146" cy="523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247027" y="5435812"/>
                <a:ext cx="441146" cy="523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sz="2800" baseline="30000" dirty="0"/>
                  <a:t>[y]</a:t>
                </a:r>
                <a:endParaRPr lang="en-US" sz="2800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588745" y="1981200"/>
              <a:ext cx="3902056" cy="49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(1, d)        (</a:t>
              </a:r>
              <a:r>
                <a:rPr lang="en-US" dirty="0" err="1" smtClean="0"/>
                <a:t>d,d</a:t>
              </a:r>
              <a:r>
                <a:rPr lang="en-US" dirty="0" smtClean="0"/>
                <a:t>)         (d, 1)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1447800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48600" y="1447800"/>
              <a:ext cx="3225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</a:t>
              </a:r>
              <a:endParaRPr lang="en-US" sz="2200" dirty="0"/>
            </a:p>
          </p:txBody>
        </p:sp>
      </p:grpSp>
      <p:sp>
        <p:nvSpPr>
          <p:cNvPr id="25" name="Right Triangle 24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954579" y="5902643"/>
            <a:ext cx="8171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ym typeface="Symbol"/>
              </a:rPr>
              <a:t>f(</a:t>
            </a:r>
            <a:r>
              <a:rPr lang="en-US" sz="2400" b="1" dirty="0">
                <a:sym typeface="Symbol"/>
              </a:rPr>
              <a:t>x</a:t>
            </a:r>
            <a:r>
              <a:rPr lang="en-US" sz="2400" dirty="0">
                <a:sym typeface="Symbol"/>
              </a:rPr>
              <a:t>) = </a:t>
            </a:r>
            <a:r>
              <a:rPr lang="en-US" sz="2400" b="1" dirty="0">
                <a:latin typeface="Symbol" panose="05050102010706020507" pitchFamily="18" charset="2"/>
                <a:sym typeface="Symbol"/>
              </a:rPr>
              <a:t>S</a:t>
            </a:r>
            <a:r>
              <a:rPr lang="en-US" sz="2400" baseline="30000" dirty="0">
                <a:latin typeface="Symbol" panose="05050102010706020507" pitchFamily="18" charset="2"/>
                <a:sym typeface="Symbol"/>
              </a:rPr>
              <a:t>-1</a:t>
            </a:r>
            <a:r>
              <a:rPr lang="en-US" sz="2400" dirty="0">
                <a:sym typeface="Symbol"/>
              </a:rPr>
              <a:t>(</a:t>
            </a:r>
            <a:r>
              <a:rPr lang="en-US" altLang="en-US" sz="2400" b="1" dirty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/>
              <a:t>[1]</a:t>
            </a:r>
            <a:r>
              <a:rPr lang="en-US" altLang="en-US" sz="2400" b="1" dirty="0"/>
              <a:t>– </a:t>
            </a:r>
            <a:r>
              <a:rPr lang="en-US" altLang="en-US" sz="2400" b="1" dirty="0" smtClean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</a:t>
            </a:r>
            <a:r>
              <a:rPr lang="en-US" altLang="en-US" sz="2400" dirty="0" smtClean="0"/>
              <a:t>)</a:t>
            </a:r>
            <a:r>
              <a:rPr lang="en-US" altLang="en-US" sz="2400" dirty="0" smtClean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</a:t>
            </a:r>
            <a:r>
              <a:rPr lang="en-US" altLang="en-US" sz="2400" b="1" dirty="0">
                <a:sym typeface="Symbol" pitchFamily="18" charset="2"/>
              </a:rPr>
              <a:t> x </a:t>
            </a:r>
            <a:r>
              <a:rPr lang="en-US" altLang="en-US" sz="2400" dirty="0">
                <a:sym typeface="Symbol" pitchFamily="18" charset="2"/>
              </a:rPr>
              <a:t>+ b        </a:t>
            </a:r>
            <a:r>
              <a:rPr lang="en-US" altLang="en-US" dirty="0" err="1" smtClean="0">
                <a:solidFill>
                  <a:srgbClr val="A6A6A6"/>
                </a:solidFill>
                <a:sym typeface="Symbol" pitchFamily="18" charset="2"/>
              </a:rPr>
              <a:t>b</a:t>
            </a:r>
            <a:r>
              <a:rPr lang="en-US" altLang="en-US" dirty="0" smtClean="0">
                <a:solidFill>
                  <a:srgbClr val="A6A6A6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A6A6A6"/>
                </a:solidFill>
                <a:sym typeface="Symbol" pitchFamily="18" charset="2"/>
              </a:rPr>
              <a:t>=</a:t>
            </a:r>
            <a:r>
              <a:rPr lang="en-US" dirty="0">
                <a:solidFill>
                  <a:srgbClr val="A6A6A6"/>
                </a:solidFill>
                <a:sym typeface="Symbol"/>
              </a:rPr>
              <a:t> [(</a:t>
            </a:r>
            <a:r>
              <a:rPr lang="en-US" altLang="en-US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b="1" baseline="30000" dirty="0" smtClean="0">
                <a:solidFill>
                  <a:srgbClr val="A6A6A6"/>
                </a:solidFill>
              </a:rPr>
              <a:t>[0]T</a:t>
            </a:r>
            <a:r>
              <a:rPr lang="en-US" b="1" dirty="0" smtClean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S</a:t>
            </a:r>
            <a:r>
              <a:rPr lang="en-US" baseline="30000" dirty="0" smtClean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-1</a:t>
            </a:r>
            <a:r>
              <a:rPr lang="en-US" altLang="en-US" b="1" dirty="0" smtClean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b="1" baseline="30000" dirty="0" smtClean="0">
                <a:solidFill>
                  <a:srgbClr val="A6A6A6"/>
                </a:solidFill>
              </a:rPr>
              <a:t>[0] </a:t>
            </a:r>
            <a:r>
              <a:rPr lang="en-US" altLang="en-US" b="1" dirty="0" smtClean="0">
                <a:solidFill>
                  <a:srgbClr val="A6A6A6"/>
                </a:solidFill>
              </a:rPr>
              <a:t> </a:t>
            </a:r>
            <a:r>
              <a:rPr lang="en-US" altLang="en-US" b="1" dirty="0">
                <a:solidFill>
                  <a:srgbClr val="A6A6A6"/>
                </a:solidFill>
              </a:rPr>
              <a:t>– </a:t>
            </a:r>
            <a:r>
              <a:rPr lang="en-US" altLang="en-US" b="1" dirty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b="1" baseline="30000" dirty="0">
                <a:solidFill>
                  <a:srgbClr val="A6A6A6"/>
                </a:solidFill>
              </a:rPr>
              <a:t>[1]T</a:t>
            </a:r>
            <a:r>
              <a:rPr lang="en-US" b="1" dirty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S</a:t>
            </a:r>
            <a:r>
              <a:rPr lang="en-US" baseline="30000" dirty="0">
                <a:solidFill>
                  <a:srgbClr val="A6A6A6"/>
                </a:solidFill>
                <a:latin typeface="Symbol" panose="05050102010706020507" pitchFamily="18" charset="2"/>
                <a:sym typeface="Symbol"/>
              </a:rPr>
              <a:t>-1</a:t>
            </a:r>
            <a:r>
              <a:rPr lang="en-US" altLang="en-US" b="1" dirty="0">
                <a:solidFill>
                  <a:srgbClr val="A6A6A6"/>
                </a:solidFill>
                <a:latin typeface="Symbol" panose="05050102010706020507" pitchFamily="18" charset="2"/>
              </a:rPr>
              <a:t>m</a:t>
            </a:r>
            <a:r>
              <a:rPr lang="en-US" altLang="en-US" b="1" baseline="30000" dirty="0">
                <a:solidFill>
                  <a:srgbClr val="A6A6A6"/>
                </a:solidFill>
              </a:rPr>
              <a:t>[1]</a:t>
            </a:r>
            <a:r>
              <a:rPr lang="en-US" altLang="en-US" dirty="0">
                <a:solidFill>
                  <a:srgbClr val="A6A6A6"/>
                </a:solidFill>
              </a:rPr>
              <a:t>)/</a:t>
            </a:r>
            <a:r>
              <a:rPr lang="en-US" altLang="en-US" dirty="0" smtClean="0">
                <a:solidFill>
                  <a:srgbClr val="A6A6A6"/>
                </a:solidFill>
              </a:rPr>
              <a:t>2+log(</a:t>
            </a:r>
            <a:r>
              <a:rPr lang="en-US" dirty="0" smtClean="0">
                <a:solidFill>
                  <a:srgbClr val="A6A6A6"/>
                </a:solidFill>
                <a:sym typeface="Symbol"/>
              </a:rPr>
              <a:t>N</a:t>
            </a:r>
            <a:r>
              <a:rPr lang="en-US" baseline="-25000" dirty="0" smtClean="0">
                <a:solidFill>
                  <a:srgbClr val="A6A6A6"/>
                </a:solidFill>
                <a:sym typeface="Symbol"/>
              </a:rPr>
              <a:t>1</a:t>
            </a:r>
            <a:r>
              <a:rPr lang="en-US" dirty="0" smtClean="0">
                <a:solidFill>
                  <a:srgbClr val="A6A6A6"/>
                </a:solidFill>
                <a:sym typeface="Symbol"/>
              </a:rPr>
              <a:t>/N</a:t>
            </a:r>
            <a:r>
              <a:rPr lang="en-US" baseline="-25000" dirty="0">
                <a:solidFill>
                  <a:srgbClr val="A6A6A6"/>
                </a:solidFill>
                <a:sym typeface="Symbol"/>
              </a:rPr>
              <a:t>0</a:t>
            </a:r>
            <a:r>
              <a:rPr lang="en-US" dirty="0" smtClean="0">
                <a:solidFill>
                  <a:srgbClr val="A6A6A6"/>
                </a:solidFill>
                <a:sym typeface="Symbol"/>
              </a:rPr>
              <a:t>)</a:t>
            </a:r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646245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078027" y="5410200"/>
            <a:ext cx="190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Source: Victor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Lavrenko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16200000" flipH="1">
            <a:off x="2376160" y="5043160"/>
            <a:ext cx="314980" cy="1638300"/>
          </a:xfrm>
          <a:prstGeom prst="lef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367032" y="5318362"/>
            <a:ext cx="452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81000" y="4964668"/>
            <a:ext cx="3626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38196" y="2831068"/>
            <a:ext cx="3626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010400" y="3001235"/>
            <a:ext cx="97494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[1]</a:t>
            </a:r>
            <a:r>
              <a:rPr lang="en-US" altLang="en-US" b="1" dirty="0"/>
              <a:t>– </a:t>
            </a: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b="1" baseline="30000" dirty="0" smtClean="0"/>
              <a:t>[0]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297473" y="2667000"/>
            <a:ext cx="12025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Symbol" panose="05050102010706020507" pitchFamily="18" charset="2"/>
              </a:rPr>
              <a:t>(m</a:t>
            </a:r>
            <a:r>
              <a:rPr lang="en-US" altLang="en-US" b="1" baseline="30000" dirty="0" smtClean="0"/>
              <a:t>[1</a:t>
            </a:r>
            <a:r>
              <a:rPr lang="en-US" altLang="en-US" b="1" baseline="30000" dirty="0"/>
              <a:t>]</a:t>
            </a:r>
            <a:r>
              <a:rPr lang="en-US" altLang="en-US" b="1" dirty="0"/>
              <a:t>– </a:t>
            </a:r>
            <a:r>
              <a:rPr lang="en-US" altLang="en-US" b="1" dirty="0" smtClean="0">
                <a:latin typeface="Symbol" panose="05050102010706020507" pitchFamily="18" charset="2"/>
              </a:rPr>
              <a:t>m</a:t>
            </a:r>
            <a:r>
              <a:rPr lang="en-US" altLang="en-US" b="1" baseline="30000" dirty="0" smtClean="0"/>
              <a:t>[0]</a:t>
            </a:r>
            <a:r>
              <a:rPr lang="en-US" altLang="en-US" b="1" dirty="0" smtClean="0"/>
              <a:t>)</a:t>
            </a:r>
            <a:r>
              <a:rPr lang="en-US" altLang="en-US" b="1" baseline="30000" dirty="0" smtClean="0"/>
              <a:t>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343400" y="3059668"/>
            <a:ext cx="8835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+mj-lt"/>
              </a:rPr>
              <a:t>      s</a:t>
            </a:r>
            <a:r>
              <a:rPr lang="en-US" altLang="en-US" b="1" baseline="30000" dirty="0" smtClean="0"/>
              <a:t>2     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771962" y="4267200"/>
            <a:ext cx="27603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+mj-lt"/>
              </a:rPr>
              <a:t>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544534" y="4271158"/>
            <a:ext cx="27603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en-US" b="1" dirty="0" smtClean="0">
                <a:latin typeface="+mj-lt"/>
              </a:rPr>
              <a:t>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297473" y="3048000"/>
            <a:ext cx="12025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040" y="1095375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68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flipH="1">
            <a:off x="4648200" y="838200"/>
            <a:ext cx="4495800" cy="6020790"/>
          </a:xfrm>
          <a:custGeom>
            <a:avLst/>
            <a:gdLst>
              <a:gd name="connsiteX0" fmla="*/ 11875 w 4595751"/>
              <a:gd name="connsiteY0" fmla="*/ 2232561 h 6020790"/>
              <a:gd name="connsiteX1" fmla="*/ 2778826 w 4595751"/>
              <a:gd name="connsiteY1" fmla="*/ 11876 h 6020790"/>
              <a:gd name="connsiteX2" fmla="*/ 4595751 w 4595751"/>
              <a:gd name="connsiteY2" fmla="*/ 0 h 6020790"/>
              <a:gd name="connsiteX3" fmla="*/ 4595751 w 4595751"/>
              <a:gd name="connsiteY3" fmla="*/ 6008915 h 6020790"/>
              <a:gd name="connsiteX4" fmla="*/ 0 w 4595751"/>
              <a:gd name="connsiteY4" fmla="*/ 6020790 h 6020790"/>
              <a:gd name="connsiteX5" fmla="*/ 11875 w 4595751"/>
              <a:gd name="connsiteY5" fmla="*/ 2232561 h 602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5751" h="6020790">
                <a:moveTo>
                  <a:pt x="11875" y="2232561"/>
                </a:moveTo>
                <a:lnTo>
                  <a:pt x="2778826" y="11876"/>
                </a:lnTo>
                <a:lnTo>
                  <a:pt x="4595751" y="0"/>
                </a:lnTo>
                <a:lnTo>
                  <a:pt x="4595751" y="6008915"/>
                </a:lnTo>
                <a:lnTo>
                  <a:pt x="0" y="6020790"/>
                </a:lnTo>
                <a:cubicBezTo>
                  <a:pt x="3958" y="4758047"/>
                  <a:pt x="7917" y="3495304"/>
                  <a:pt x="11875" y="223256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-17813" y="837210"/>
            <a:ext cx="4666013" cy="6020790"/>
          </a:xfrm>
          <a:custGeom>
            <a:avLst/>
            <a:gdLst>
              <a:gd name="connsiteX0" fmla="*/ 11875 w 4595751"/>
              <a:gd name="connsiteY0" fmla="*/ 2232561 h 6020790"/>
              <a:gd name="connsiteX1" fmla="*/ 2778826 w 4595751"/>
              <a:gd name="connsiteY1" fmla="*/ 11876 h 6020790"/>
              <a:gd name="connsiteX2" fmla="*/ 4595751 w 4595751"/>
              <a:gd name="connsiteY2" fmla="*/ 0 h 6020790"/>
              <a:gd name="connsiteX3" fmla="*/ 4595751 w 4595751"/>
              <a:gd name="connsiteY3" fmla="*/ 6008915 h 6020790"/>
              <a:gd name="connsiteX4" fmla="*/ 0 w 4595751"/>
              <a:gd name="connsiteY4" fmla="*/ 6020790 h 6020790"/>
              <a:gd name="connsiteX5" fmla="*/ 11875 w 4595751"/>
              <a:gd name="connsiteY5" fmla="*/ 2232561 h 602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5751" h="6020790">
                <a:moveTo>
                  <a:pt x="11875" y="2232561"/>
                </a:moveTo>
                <a:lnTo>
                  <a:pt x="2778826" y="11876"/>
                </a:lnTo>
                <a:lnTo>
                  <a:pt x="4595751" y="0"/>
                </a:lnTo>
                <a:lnTo>
                  <a:pt x="4595751" y="6008915"/>
                </a:lnTo>
                <a:lnTo>
                  <a:pt x="0" y="6020790"/>
                </a:lnTo>
                <a:cubicBezTo>
                  <a:pt x="3958" y="4758047"/>
                  <a:pt x="7917" y="3495304"/>
                  <a:pt x="11875" y="223256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  Which assumption is right for you?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</a:t>
            </a:r>
            <a:r>
              <a:rPr lang="en-US" sz="3600" dirty="0" smtClean="0">
                <a:solidFill>
                  <a:srgbClr val="0070C0"/>
                </a:solidFill>
              </a:rPr>
              <a:t>P(X, Y) = P(X)P(Y|X) = P(Y)P(X|Y)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22</a:t>
            </a:fld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2977999" y="3664962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Callout 35"/>
          <p:cNvSpPr/>
          <p:nvPr/>
        </p:nvSpPr>
        <p:spPr>
          <a:xfrm>
            <a:off x="533400" y="2950290"/>
            <a:ext cx="1344403" cy="94667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P(X)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" y="4165422"/>
            <a:ext cx="1964504" cy="147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Bent Arrow 36"/>
          <p:cNvSpPr/>
          <p:nvPr/>
        </p:nvSpPr>
        <p:spPr>
          <a:xfrm>
            <a:off x="1143000" y="2237007"/>
            <a:ext cx="892453" cy="6096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85841" y="5749910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P(Y|X)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22" y="1600200"/>
            <a:ext cx="24098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53" y="4136943"/>
            <a:ext cx="2353670" cy="16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ight Arrow 60"/>
          <p:cNvSpPr/>
          <p:nvPr/>
        </p:nvSpPr>
        <p:spPr>
          <a:xfrm rot="5400000">
            <a:off x="2981041" y="5876267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129924" y="6302400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96 98 78 6 63 79…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4817296" y="2480211"/>
            <a:ext cx="4118432" cy="4023383"/>
            <a:chOff x="4817296" y="2480211"/>
            <a:chExt cx="4118432" cy="4023383"/>
          </a:xfrm>
        </p:grpSpPr>
        <p:sp>
          <p:nvSpPr>
            <p:cNvPr id="56" name="Right Arrow 55"/>
            <p:cNvSpPr/>
            <p:nvPr/>
          </p:nvSpPr>
          <p:spPr>
            <a:xfrm>
              <a:off x="6512358" y="3129097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loud Callout 56"/>
            <p:cNvSpPr/>
            <p:nvPr/>
          </p:nvSpPr>
          <p:spPr>
            <a:xfrm>
              <a:off x="5208797" y="3886200"/>
              <a:ext cx="1344403" cy="946674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296" y="5030216"/>
              <a:ext cx="1964504" cy="147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Bent Arrow 58"/>
            <p:cNvSpPr/>
            <p:nvPr/>
          </p:nvSpPr>
          <p:spPr>
            <a:xfrm>
              <a:off x="5649773" y="3156175"/>
              <a:ext cx="522427" cy="61001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54369" y="4311337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P(X|Y)</a:t>
              </a:r>
              <a:endParaRPr lang="en-US" sz="2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72200" y="302754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480211"/>
              <a:ext cx="1370874" cy="1824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ight Arrow 63"/>
            <p:cNvSpPr/>
            <p:nvPr/>
          </p:nvSpPr>
          <p:spPr>
            <a:xfrm rot="5400000">
              <a:off x="7553218" y="4440432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7005" y="4976598"/>
              <a:ext cx="809625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69786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2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2413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It does not really matter!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0066FF"/>
                </a:solidFill>
              </a:rPr>
              <a:t>Bias</a:t>
            </a:r>
            <a:r>
              <a:rPr lang="en-US" altLang="en-US" dirty="0"/>
              <a:t> </a:t>
            </a:r>
            <a:r>
              <a:rPr lang="en-US" altLang="en-US" i="1" dirty="0" smtClean="0"/>
              <a:t>vs. </a:t>
            </a:r>
            <a:r>
              <a:rPr lang="en-US" altLang="en-US" dirty="0" smtClean="0">
                <a:solidFill>
                  <a:srgbClr val="FF0000"/>
                </a:solidFill>
              </a:rPr>
              <a:t>variance</a:t>
            </a:r>
            <a:r>
              <a:rPr lang="en-US" altLang="en-US" dirty="0" smtClean="0"/>
              <a:t> </a:t>
            </a:r>
            <a:r>
              <a:rPr lang="en-US" altLang="en-US" dirty="0"/>
              <a:t>tradeoff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19262"/>
            <a:ext cx="9144000" cy="4562475"/>
          </a:xfrm>
        </p:spPr>
        <p:txBody>
          <a:bodyPr/>
          <a:lstStyle/>
          <a:p>
            <a:r>
              <a:rPr lang="en-US" altLang="en-US" dirty="0"/>
              <a:t>f trained on a training set D of size m (m fixed)</a:t>
            </a:r>
          </a:p>
          <a:p>
            <a:r>
              <a:rPr lang="en-US" altLang="en-US" dirty="0"/>
              <a:t>For the square loss: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008000"/>
                </a:solidFill>
              </a:rPr>
              <a:t>  E</a:t>
            </a:r>
            <a:r>
              <a:rPr lang="en-US" altLang="en-US" baseline="-25000" dirty="0">
                <a:solidFill>
                  <a:srgbClr val="008000"/>
                </a:solidFill>
              </a:rPr>
              <a:t>D</a:t>
            </a:r>
            <a:r>
              <a:rPr lang="en-US" altLang="en-US" dirty="0">
                <a:solidFill>
                  <a:srgbClr val="008000"/>
                </a:solidFill>
              </a:rPr>
              <a:t>[f(</a:t>
            </a:r>
            <a:r>
              <a:rPr lang="en-US" altLang="en-US" b="1" dirty="0">
                <a:solidFill>
                  <a:srgbClr val="008000"/>
                </a:solidFill>
              </a:rPr>
              <a:t>x</a:t>
            </a:r>
            <a:r>
              <a:rPr lang="en-US" altLang="en-US" dirty="0">
                <a:solidFill>
                  <a:srgbClr val="008000"/>
                </a:solidFill>
              </a:rPr>
              <a:t>)-y]</a:t>
            </a:r>
            <a:r>
              <a:rPr lang="en-US" altLang="en-US" baseline="30000" dirty="0">
                <a:solidFill>
                  <a:srgbClr val="008000"/>
                </a:solidFill>
              </a:rPr>
              <a:t>2</a:t>
            </a:r>
            <a:r>
              <a:rPr lang="en-US" altLang="en-US" dirty="0"/>
              <a:t>   =   </a:t>
            </a:r>
            <a:r>
              <a:rPr lang="en-US" altLang="en-US" dirty="0">
                <a:solidFill>
                  <a:srgbClr val="336699"/>
                </a:solidFill>
              </a:rPr>
              <a:t>[</a:t>
            </a:r>
            <a:r>
              <a:rPr lang="en-US" altLang="en-US" dirty="0" err="1">
                <a:solidFill>
                  <a:srgbClr val="6600FF"/>
                </a:solidFill>
              </a:rPr>
              <a:t>E</a:t>
            </a:r>
            <a:r>
              <a:rPr lang="en-US" altLang="en-US" baseline="-25000" dirty="0" err="1">
                <a:solidFill>
                  <a:srgbClr val="6600FF"/>
                </a:solidFill>
              </a:rPr>
              <a:t>D</a:t>
            </a:r>
            <a:r>
              <a:rPr lang="en-US" altLang="en-US" dirty="0" err="1">
                <a:solidFill>
                  <a:srgbClr val="6600FF"/>
                </a:solidFill>
              </a:rPr>
              <a:t>f</a:t>
            </a:r>
            <a:r>
              <a:rPr lang="en-US" altLang="en-US" dirty="0">
                <a:solidFill>
                  <a:srgbClr val="6600FF"/>
                </a:solidFill>
              </a:rPr>
              <a:t>(</a:t>
            </a:r>
            <a:r>
              <a:rPr lang="en-US" altLang="en-US" b="1" dirty="0">
                <a:solidFill>
                  <a:srgbClr val="6600FF"/>
                </a:solidFill>
              </a:rPr>
              <a:t>x</a:t>
            </a:r>
            <a:r>
              <a:rPr lang="en-US" altLang="en-US" dirty="0">
                <a:solidFill>
                  <a:srgbClr val="6600FF"/>
                </a:solidFill>
              </a:rPr>
              <a:t>)</a:t>
            </a:r>
            <a:r>
              <a:rPr lang="en-US" altLang="en-US" dirty="0">
                <a:solidFill>
                  <a:srgbClr val="336699"/>
                </a:solidFill>
              </a:rPr>
              <a:t>-y]</a:t>
            </a:r>
            <a:r>
              <a:rPr lang="en-US" altLang="en-US" baseline="30000" dirty="0">
                <a:solidFill>
                  <a:srgbClr val="336699"/>
                </a:solidFill>
              </a:rPr>
              <a:t>2</a:t>
            </a:r>
            <a:r>
              <a:rPr lang="en-US" altLang="en-US" dirty="0"/>
              <a:t>  +    </a:t>
            </a:r>
            <a:r>
              <a:rPr lang="en-US" altLang="en-US" dirty="0">
                <a:solidFill>
                  <a:srgbClr val="CC0000"/>
                </a:solidFill>
              </a:rPr>
              <a:t>E</a:t>
            </a:r>
            <a:r>
              <a:rPr lang="en-US" altLang="en-US" baseline="-25000" dirty="0">
                <a:solidFill>
                  <a:srgbClr val="CC0000"/>
                </a:solidFill>
              </a:rPr>
              <a:t>D</a:t>
            </a:r>
            <a:r>
              <a:rPr lang="en-US" altLang="en-US" dirty="0">
                <a:solidFill>
                  <a:srgbClr val="CC0000"/>
                </a:solidFill>
              </a:rPr>
              <a:t>[f(</a:t>
            </a:r>
            <a:r>
              <a:rPr lang="en-US" altLang="en-US" b="1" dirty="0">
                <a:solidFill>
                  <a:srgbClr val="CC0000"/>
                </a:solidFill>
              </a:rPr>
              <a:t>x</a:t>
            </a:r>
            <a:r>
              <a:rPr lang="en-US" altLang="en-US" dirty="0">
                <a:solidFill>
                  <a:srgbClr val="CC0000"/>
                </a:solidFill>
              </a:rPr>
              <a:t>)-</a:t>
            </a:r>
            <a:r>
              <a:rPr lang="en-US" altLang="en-US" dirty="0" err="1">
                <a:solidFill>
                  <a:srgbClr val="FF0000"/>
                </a:solidFill>
              </a:rPr>
              <a:t>E</a:t>
            </a:r>
            <a:r>
              <a:rPr lang="en-US" altLang="en-US" baseline="-25000" dirty="0" err="1">
                <a:solidFill>
                  <a:srgbClr val="FF0000"/>
                </a:solidFill>
              </a:rPr>
              <a:t>D</a:t>
            </a:r>
            <a:r>
              <a:rPr lang="en-US" altLang="en-US" dirty="0" err="1">
                <a:solidFill>
                  <a:srgbClr val="FF0000"/>
                </a:solidFill>
              </a:rPr>
              <a:t>f</a:t>
            </a:r>
            <a:r>
              <a:rPr lang="en-US" altLang="en-US" dirty="0">
                <a:solidFill>
                  <a:srgbClr val="FF0000"/>
                </a:solidFill>
              </a:rPr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x</a:t>
            </a:r>
            <a:r>
              <a:rPr lang="en-US" altLang="en-US" dirty="0">
                <a:solidFill>
                  <a:srgbClr val="FF0000"/>
                </a:solidFill>
              </a:rPr>
              <a:t>)</a:t>
            </a:r>
            <a:r>
              <a:rPr lang="en-US" altLang="en-US" dirty="0">
                <a:solidFill>
                  <a:srgbClr val="CC0000"/>
                </a:solidFill>
              </a:rPr>
              <a:t>]</a:t>
            </a:r>
            <a:r>
              <a:rPr lang="en-US" altLang="en-US" baseline="30000" dirty="0">
                <a:solidFill>
                  <a:srgbClr val="CC0000"/>
                </a:solidFill>
              </a:rPr>
              <a:t>2</a:t>
            </a:r>
          </a:p>
        </p:txBody>
      </p:sp>
      <p:sp>
        <p:nvSpPr>
          <p:cNvPr id="230404" name="AutoShape 4"/>
          <p:cNvSpPr>
            <a:spLocks/>
          </p:cNvSpPr>
          <p:nvPr/>
        </p:nvSpPr>
        <p:spPr bwMode="auto">
          <a:xfrm rot="16200000" flipV="1">
            <a:off x="6407944" y="2166143"/>
            <a:ext cx="596900" cy="2744788"/>
          </a:xfrm>
          <a:prstGeom prst="leftBrace">
            <a:avLst>
              <a:gd name="adj1" fmla="val 3832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6034088" y="3708400"/>
            <a:ext cx="1433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230406" name="AutoShape 6"/>
          <p:cNvSpPr>
            <a:spLocks/>
          </p:cNvSpPr>
          <p:nvPr/>
        </p:nvSpPr>
        <p:spPr bwMode="auto">
          <a:xfrm rot="16200000" flipV="1">
            <a:off x="3675063" y="2622549"/>
            <a:ext cx="596900" cy="1851025"/>
          </a:xfrm>
          <a:prstGeom prst="leftBrace">
            <a:avLst>
              <a:gd name="adj1" fmla="val 2584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07" name="Text Box 7"/>
          <p:cNvSpPr txBox="1">
            <a:spLocks noChangeArrowheads="1"/>
          </p:cNvSpPr>
          <p:nvPr/>
        </p:nvSpPr>
        <p:spPr bwMode="auto">
          <a:xfrm>
            <a:off x="3581400" y="3754437"/>
            <a:ext cx="982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0033CC"/>
                </a:solidFill>
              </a:rPr>
              <a:t>Bias</a:t>
            </a:r>
            <a:r>
              <a:rPr lang="en-US" altLang="en-US" sz="2400" b="0" baseline="30000">
                <a:solidFill>
                  <a:srgbClr val="0033CC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230408" name="AutoShape 8"/>
          <p:cNvSpPr>
            <a:spLocks/>
          </p:cNvSpPr>
          <p:nvPr/>
        </p:nvSpPr>
        <p:spPr bwMode="auto">
          <a:xfrm rot="16200000" flipV="1">
            <a:off x="1336676" y="2582862"/>
            <a:ext cx="558800" cy="1831975"/>
          </a:xfrm>
          <a:prstGeom prst="leftBrace">
            <a:avLst>
              <a:gd name="adj1" fmla="val 2732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09" name="Text Box 9"/>
          <p:cNvSpPr txBox="1">
            <a:spLocks noChangeArrowheads="1"/>
          </p:cNvSpPr>
          <p:nvPr/>
        </p:nvSpPr>
        <p:spPr bwMode="auto">
          <a:xfrm>
            <a:off x="819150" y="3795712"/>
            <a:ext cx="21732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008000"/>
                </a:solidFill>
              </a:rPr>
              <a:t>Expected value of the loss over datasets D of the same size</a:t>
            </a:r>
          </a:p>
        </p:txBody>
      </p:sp>
      <p:sp>
        <p:nvSpPr>
          <p:cNvPr id="230410" name="Oval 10"/>
          <p:cNvSpPr>
            <a:spLocks noChangeArrowheads="1"/>
          </p:cNvSpPr>
          <p:nvPr/>
        </p:nvSpPr>
        <p:spPr bwMode="auto">
          <a:xfrm>
            <a:off x="3378200" y="4176712"/>
            <a:ext cx="4622800" cy="20272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11" name="Oval 11"/>
          <p:cNvSpPr>
            <a:spLocks noChangeArrowheads="1"/>
          </p:cNvSpPr>
          <p:nvPr/>
        </p:nvSpPr>
        <p:spPr bwMode="auto">
          <a:xfrm>
            <a:off x="6292850" y="5003800"/>
            <a:ext cx="141288" cy="1428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12" name="AutoShape 12"/>
          <p:cNvSpPr>
            <a:spLocks noChangeArrowheads="1"/>
          </p:cNvSpPr>
          <p:nvPr/>
        </p:nvSpPr>
        <p:spPr bwMode="auto">
          <a:xfrm>
            <a:off x="4725988" y="4954587"/>
            <a:ext cx="153987" cy="153988"/>
          </a:xfrm>
          <a:prstGeom prst="plus">
            <a:avLst>
              <a:gd name="adj" fmla="val 40208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0413" name="Text Box 13"/>
          <p:cNvSpPr txBox="1">
            <a:spLocks noChangeArrowheads="1"/>
          </p:cNvSpPr>
          <p:nvPr/>
        </p:nvSpPr>
        <p:spPr bwMode="auto">
          <a:xfrm>
            <a:off x="6354763" y="4598987"/>
            <a:ext cx="1392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Arial" pitchFamily="34" charset="0"/>
              </a:rPr>
              <a:t>E</a:t>
            </a:r>
            <a:r>
              <a:rPr lang="en-US" altLang="en-US" sz="2400" b="0" baseline="-25000">
                <a:latin typeface="Arial" pitchFamily="34" charset="0"/>
              </a:rPr>
              <a:t>D</a:t>
            </a:r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</a:t>
            </a:r>
          </a:p>
        </p:txBody>
      </p:sp>
      <p:sp>
        <p:nvSpPr>
          <p:cNvPr id="230414" name="Text Box 14"/>
          <p:cNvSpPr txBox="1">
            <a:spLocks noChangeArrowheads="1"/>
          </p:cNvSpPr>
          <p:nvPr/>
        </p:nvSpPr>
        <p:spPr bwMode="auto">
          <a:xfrm>
            <a:off x="4225925" y="4533900"/>
            <a:ext cx="104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Arial" pitchFamily="34" charset="0"/>
              </a:rPr>
              <a:t>f(</a:t>
            </a:r>
            <a:r>
              <a:rPr lang="en-US" altLang="en-US" sz="2400">
                <a:latin typeface="Arial" pitchFamily="34" charset="0"/>
              </a:rPr>
              <a:t>x</a:t>
            </a:r>
            <a:r>
              <a:rPr lang="en-US" altLang="en-US" sz="2400" b="0">
                <a:latin typeface="Arial" pitchFamily="34" charset="0"/>
              </a:rPr>
              <a:t>)</a:t>
            </a:r>
          </a:p>
        </p:txBody>
      </p:sp>
      <p:sp>
        <p:nvSpPr>
          <p:cNvPr id="230415" name="Text Box 15"/>
          <p:cNvSpPr txBox="1">
            <a:spLocks noChangeArrowheads="1"/>
          </p:cNvSpPr>
          <p:nvPr/>
        </p:nvSpPr>
        <p:spPr bwMode="auto">
          <a:xfrm>
            <a:off x="6764338" y="6019800"/>
            <a:ext cx="2076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latin typeface="Arial" pitchFamily="34" charset="0"/>
              </a:rPr>
              <a:t>y target</a:t>
            </a:r>
          </a:p>
        </p:txBody>
      </p:sp>
      <p:sp>
        <p:nvSpPr>
          <p:cNvPr id="230416" name="Line 16"/>
          <p:cNvSpPr>
            <a:spLocks noChangeShapeType="1"/>
          </p:cNvSpPr>
          <p:nvPr/>
        </p:nvSpPr>
        <p:spPr bwMode="auto">
          <a:xfrm>
            <a:off x="4845050" y="5119687"/>
            <a:ext cx="1354138" cy="81915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7" name="Line 17"/>
          <p:cNvSpPr>
            <a:spLocks noChangeShapeType="1"/>
          </p:cNvSpPr>
          <p:nvPr/>
        </p:nvSpPr>
        <p:spPr bwMode="auto">
          <a:xfrm>
            <a:off x="4892675" y="5049837"/>
            <a:ext cx="14001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8" name="Line 18"/>
          <p:cNvSpPr>
            <a:spLocks noChangeShapeType="1"/>
          </p:cNvSpPr>
          <p:nvPr/>
        </p:nvSpPr>
        <p:spPr bwMode="auto">
          <a:xfrm>
            <a:off x="6365875" y="5126037"/>
            <a:ext cx="0" cy="75247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19" name="Text Box 19"/>
          <p:cNvSpPr txBox="1">
            <a:spLocks noChangeArrowheads="1"/>
          </p:cNvSpPr>
          <p:nvPr/>
        </p:nvSpPr>
        <p:spPr bwMode="auto">
          <a:xfrm>
            <a:off x="6491288" y="5276850"/>
            <a:ext cx="194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0033CC"/>
                </a:solidFill>
              </a:rPr>
              <a:t>Bias</a:t>
            </a:r>
            <a:r>
              <a:rPr lang="en-US" altLang="en-US" sz="2400" b="0" baseline="30000">
                <a:solidFill>
                  <a:srgbClr val="0033CC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230420" name="Text Box 20"/>
          <p:cNvSpPr txBox="1">
            <a:spLocks noChangeArrowheads="1"/>
          </p:cNvSpPr>
          <p:nvPr/>
        </p:nvSpPr>
        <p:spPr bwMode="auto">
          <a:xfrm>
            <a:off x="5051425" y="4283075"/>
            <a:ext cx="138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endParaRPr lang="en-US" altLang="en-US" sz="2400"/>
          </a:p>
        </p:txBody>
      </p:sp>
      <p:sp>
        <p:nvSpPr>
          <p:cNvPr id="230421" name="Text Box 21"/>
          <p:cNvSpPr txBox="1">
            <a:spLocks noChangeArrowheads="1"/>
          </p:cNvSpPr>
          <p:nvPr/>
        </p:nvSpPr>
        <p:spPr bwMode="auto">
          <a:xfrm>
            <a:off x="5032375" y="4478337"/>
            <a:ext cx="147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2400" b="0">
                <a:solidFill>
                  <a:srgbClr val="FF0000"/>
                </a:solidFill>
              </a:rPr>
              <a:t>Variance</a:t>
            </a:r>
          </a:p>
        </p:txBody>
      </p:sp>
      <p:grpSp>
        <p:nvGrpSpPr>
          <p:cNvPr id="230423" name="Group 23"/>
          <p:cNvGrpSpPr>
            <a:grpSpLocks/>
          </p:cNvGrpSpPr>
          <p:nvPr/>
        </p:nvGrpSpPr>
        <p:grpSpPr bwMode="auto">
          <a:xfrm>
            <a:off x="6096000" y="5868987"/>
            <a:ext cx="582613" cy="563563"/>
            <a:chOff x="3873" y="3775"/>
            <a:chExt cx="367" cy="355"/>
          </a:xfrm>
        </p:grpSpPr>
        <p:sp>
          <p:nvSpPr>
            <p:cNvPr id="230424" name="Oval 24"/>
            <p:cNvSpPr>
              <a:spLocks noChangeArrowheads="1"/>
            </p:cNvSpPr>
            <p:nvPr/>
          </p:nvSpPr>
          <p:spPr bwMode="auto">
            <a:xfrm>
              <a:off x="3873" y="3775"/>
              <a:ext cx="367" cy="355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25" name="Oval 25"/>
            <p:cNvSpPr>
              <a:spLocks noChangeArrowheads="1"/>
            </p:cNvSpPr>
            <p:nvPr/>
          </p:nvSpPr>
          <p:spPr bwMode="auto">
            <a:xfrm>
              <a:off x="3945" y="3846"/>
              <a:ext cx="231" cy="214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26" name="Oval 26"/>
            <p:cNvSpPr>
              <a:spLocks noChangeArrowheads="1"/>
            </p:cNvSpPr>
            <p:nvPr/>
          </p:nvSpPr>
          <p:spPr bwMode="auto">
            <a:xfrm>
              <a:off x="4017" y="3906"/>
              <a:ext cx="81" cy="8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DF7AE947-2A1D-49DB-AAF9-66B4A4AB3439}" type="slidenum">
              <a:rPr lang="en-US" smtClean="0"/>
              <a:t>23</a:t>
            </a:fld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28600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6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2763454" y="1670633"/>
            <a:ext cx="3648048" cy="3600349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Violated assumption (1): </a:t>
            </a:r>
            <a:r>
              <a:rPr lang="en-US" dirty="0" err="1" smtClean="0"/>
              <a:t>Gaussianity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Centroid </a:t>
            </a:r>
            <a:r>
              <a:rPr lang="en-US" i="1" dirty="0" smtClean="0"/>
              <a:t>vs. </a:t>
            </a:r>
            <a:r>
              <a:rPr lang="en-US" dirty="0" smtClean="0"/>
              <a:t>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113"/>
          <p:cNvGrpSpPr>
            <a:grpSpLocks/>
          </p:cNvGrpSpPr>
          <p:nvPr/>
        </p:nvGrpSpPr>
        <p:grpSpPr bwMode="auto">
          <a:xfrm>
            <a:off x="2743200" y="1584325"/>
            <a:ext cx="3548063" cy="3673475"/>
            <a:chOff x="1734" y="1020"/>
            <a:chExt cx="2235" cy="2314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1734" y="1020"/>
              <a:ext cx="2189" cy="2314"/>
              <a:chOff x="1734" y="1020"/>
              <a:chExt cx="2189" cy="2314"/>
            </a:xfrm>
          </p:grpSpPr>
          <p:sp>
            <p:nvSpPr>
              <p:cNvPr id="12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57"/>
              <p:cNvSpPr>
                <a:spLocks noChangeArrowheads="1"/>
              </p:cNvSpPr>
              <p:nvPr/>
            </p:nvSpPr>
            <p:spPr bwMode="auto">
              <a:xfrm>
                <a:off x="1873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58"/>
              <p:cNvSpPr>
                <a:spLocks noChangeArrowheads="1"/>
              </p:cNvSpPr>
              <p:nvPr/>
            </p:nvSpPr>
            <p:spPr bwMode="auto">
              <a:xfrm>
                <a:off x="180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62"/>
              <p:cNvSpPr>
                <a:spLocks noChangeArrowheads="1"/>
              </p:cNvSpPr>
              <p:nvPr/>
            </p:nvSpPr>
            <p:spPr bwMode="auto">
              <a:xfrm>
                <a:off x="2719" y="2481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64"/>
              <p:cNvSpPr>
                <a:spLocks noChangeArrowheads="1"/>
              </p:cNvSpPr>
              <p:nvPr/>
            </p:nvSpPr>
            <p:spPr bwMode="auto">
              <a:xfrm>
                <a:off x="2449" y="2266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67"/>
              <p:cNvSpPr>
                <a:spLocks/>
              </p:cNvSpPr>
              <p:nvPr/>
            </p:nvSpPr>
            <p:spPr bwMode="auto">
              <a:xfrm flipV="1">
                <a:off x="2357" y="2028"/>
                <a:ext cx="196" cy="215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9"/>
              <p:cNvSpPr>
                <a:spLocks/>
              </p:cNvSpPr>
              <p:nvPr/>
            </p:nvSpPr>
            <p:spPr bwMode="auto">
              <a:xfrm flipV="1">
                <a:off x="3074" y="219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73"/>
              <p:cNvSpPr>
                <a:spLocks/>
              </p:cNvSpPr>
              <p:nvPr/>
            </p:nvSpPr>
            <p:spPr bwMode="auto">
              <a:xfrm flipV="1">
                <a:off x="2881" y="2181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97"/>
              <p:cNvSpPr>
                <a:spLocks noChangeShapeType="1"/>
              </p:cNvSpPr>
              <p:nvPr/>
            </p:nvSpPr>
            <p:spPr bwMode="auto">
              <a:xfrm>
                <a:off x="1738" y="3327"/>
                <a:ext cx="21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8"/>
              <p:cNvSpPr>
                <a:spLocks noChangeShapeType="1"/>
              </p:cNvSpPr>
              <p:nvPr/>
            </p:nvSpPr>
            <p:spPr bwMode="auto">
              <a:xfrm flipV="1">
                <a:off x="1734" y="1020"/>
                <a:ext cx="1" cy="23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12"/>
            <p:cNvGrpSpPr>
              <a:grpSpLocks/>
            </p:cNvGrpSpPr>
            <p:nvPr/>
          </p:nvGrpSpPr>
          <p:grpSpPr bwMode="auto">
            <a:xfrm>
              <a:off x="3632" y="1181"/>
              <a:ext cx="337" cy="299"/>
              <a:chOff x="3632" y="1181"/>
              <a:chExt cx="337" cy="299"/>
            </a:xfrm>
          </p:grpSpPr>
          <p:sp>
            <p:nvSpPr>
              <p:cNvPr id="9" name="Oval 104"/>
              <p:cNvSpPr>
                <a:spLocks noChangeArrowheads="1"/>
              </p:cNvSpPr>
              <p:nvPr/>
            </p:nvSpPr>
            <p:spPr bwMode="auto">
              <a:xfrm>
                <a:off x="3632" y="1237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5"/>
              <p:cNvSpPr>
                <a:spLocks/>
              </p:cNvSpPr>
              <p:nvPr/>
            </p:nvSpPr>
            <p:spPr bwMode="auto">
              <a:xfrm flipV="1">
                <a:off x="3632" y="1381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 Box 110"/>
              <p:cNvSpPr txBox="1">
                <a:spLocks noChangeArrowheads="1"/>
              </p:cNvSpPr>
              <p:nvPr/>
            </p:nvSpPr>
            <p:spPr bwMode="auto">
              <a:xfrm>
                <a:off x="3761" y="1181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sp>
        <p:nvSpPr>
          <p:cNvPr id="57" name="Text Box 17"/>
          <p:cNvSpPr txBox="1">
            <a:spLocks noChangeArrowheads="1"/>
          </p:cNvSpPr>
          <p:nvPr/>
        </p:nvSpPr>
        <p:spPr bwMode="auto">
          <a:xfrm>
            <a:off x="2320847" y="1524000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895600" y="2014327"/>
            <a:ext cx="3124200" cy="3055356"/>
            <a:chOff x="3048000" y="2735844"/>
            <a:chExt cx="3124200" cy="3055356"/>
          </a:xfrm>
        </p:grpSpPr>
        <p:sp>
          <p:nvSpPr>
            <p:cNvPr id="55" name="Oval 84"/>
            <p:cNvSpPr>
              <a:spLocks noChangeArrowheads="1"/>
            </p:cNvSpPr>
            <p:nvPr/>
          </p:nvSpPr>
          <p:spPr bwMode="auto">
            <a:xfrm>
              <a:off x="3800707" y="475705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88"/>
            <p:cNvSpPr>
              <a:spLocks/>
            </p:cNvSpPr>
            <p:nvPr/>
          </p:nvSpPr>
          <p:spPr bwMode="auto">
            <a:xfrm flipV="1">
              <a:off x="4876800" y="355441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3972625" y="3733800"/>
              <a:ext cx="1132775" cy="1207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048000" y="2735844"/>
              <a:ext cx="3124200" cy="3055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 Box 46"/>
          <p:cNvSpPr txBox="1">
            <a:spLocks noChangeArrowheads="1"/>
          </p:cNvSpPr>
          <p:nvPr/>
        </p:nvSpPr>
        <p:spPr bwMode="auto">
          <a:xfrm>
            <a:off x="5915025" y="5222083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4572000" y="3926683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2865937" y="2117408"/>
            <a:ext cx="3250613" cy="2872000"/>
            <a:chOff x="3048000" y="2735844"/>
            <a:chExt cx="3124200" cy="3055356"/>
          </a:xfrm>
        </p:grpSpPr>
        <p:sp>
          <p:nvSpPr>
            <p:cNvPr id="75" name="Oval 84"/>
            <p:cNvSpPr>
              <a:spLocks noChangeArrowheads="1"/>
            </p:cNvSpPr>
            <p:nvPr/>
          </p:nvSpPr>
          <p:spPr bwMode="auto">
            <a:xfrm>
              <a:off x="3800707" y="475705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88"/>
            <p:cNvSpPr>
              <a:spLocks/>
            </p:cNvSpPr>
            <p:nvPr/>
          </p:nvSpPr>
          <p:spPr bwMode="auto">
            <a:xfrm flipV="1">
              <a:off x="4876800" y="355441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3972625" y="3733800"/>
              <a:ext cx="1132775" cy="1207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048000" y="2735844"/>
              <a:ext cx="3124200" cy="3055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971800" y="1945483"/>
            <a:ext cx="3048000" cy="3141874"/>
            <a:chOff x="3048000" y="2735844"/>
            <a:chExt cx="3124200" cy="3055356"/>
          </a:xfrm>
        </p:grpSpPr>
        <p:sp>
          <p:nvSpPr>
            <p:cNvPr id="80" name="Oval 84"/>
            <p:cNvSpPr>
              <a:spLocks noChangeArrowheads="1"/>
            </p:cNvSpPr>
            <p:nvPr/>
          </p:nvSpPr>
          <p:spPr bwMode="auto">
            <a:xfrm>
              <a:off x="3800707" y="475705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8"/>
            <p:cNvSpPr>
              <a:spLocks/>
            </p:cNvSpPr>
            <p:nvPr/>
          </p:nvSpPr>
          <p:spPr bwMode="auto">
            <a:xfrm flipV="1">
              <a:off x="4876800" y="355441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3972625" y="3733800"/>
              <a:ext cx="1132775" cy="1207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048000" y="2735844"/>
              <a:ext cx="3124200" cy="3055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rot="157957">
            <a:off x="2824512" y="2014327"/>
            <a:ext cx="3124200" cy="3055356"/>
            <a:chOff x="3048000" y="2735844"/>
            <a:chExt cx="3124200" cy="3055356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3800707" y="475705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 flipV="1">
              <a:off x="4876800" y="355441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flipV="1">
              <a:off x="3972625" y="3733800"/>
              <a:ext cx="1132775" cy="1207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048000" y="2735844"/>
              <a:ext cx="3124200" cy="3055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21435706">
            <a:off x="2853738" y="1998743"/>
            <a:ext cx="3124200" cy="3055356"/>
            <a:chOff x="3048000" y="2735844"/>
            <a:chExt cx="3124200" cy="3055356"/>
          </a:xfrm>
        </p:grpSpPr>
        <p:sp>
          <p:nvSpPr>
            <p:cNvPr id="90" name="Oval 84"/>
            <p:cNvSpPr>
              <a:spLocks noChangeArrowheads="1"/>
            </p:cNvSpPr>
            <p:nvPr/>
          </p:nvSpPr>
          <p:spPr bwMode="auto">
            <a:xfrm>
              <a:off x="3800707" y="4757057"/>
              <a:ext cx="343837" cy="334498"/>
            </a:xfrm>
            <a:prstGeom prst="ellipse">
              <a:avLst/>
            </a:prstGeom>
            <a:solidFill>
              <a:srgbClr val="FF0000"/>
            </a:solidFill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88"/>
            <p:cNvSpPr>
              <a:spLocks/>
            </p:cNvSpPr>
            <p:nvPr/>
          </p:nvSpPr>
          <p:spPr bwMode="auto">
            <a:xfrm flipV="1">
              <a:off x="4876800" y="3554413"/>
              <a:ext cx="429086" cy="407987"/>
            </a:xfrm>
            <a:custGeom>
              <a:avLst/>
              <a:gdLst>
                <a:gd name="T0" fmla="*/ 0 w 68"/>
                <a:gd name="T1" fmla="*/ 41 h 65"/>
                <a:gd name="T2" fmla="*/ 26 w 68"/>
                <a:gd name="T3" fmla="*/ 41 h 65"/>
                <a:gd name="T4" fmla="*/ 34 w 68"/>
                <a:gd name="T5" fmla="*/ 65 h 65"/>
                <a:gd name="T6" fmla="*/ 42 w 68"/>
                <a:gd name="T7" fmla="*/ 41 h 65"/>
                <a:gd name="T8" fmla="*/ 68 w 68"/>
                <a:gd name="T9" fmla="*/ 41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1"/>
                  </a:moveTo>
                  <a:lnTo>
                    <a:pt x="26" y="41"/>
                  </a:lnTo>
                  <a:lnTo>
                    <a:pt x="34" y="65"/>
                  </a:lnTo>
                  <a:lnTo>
                    <a:pt x="42" y="41"/>
                  </a:lnTo>
                  <a:lnTo>
                    <a:pt x="68" y="41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B050"/>
            </a:solidFill>
            <a:ln w="28575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3972625" y="3733800"/>
              <a:ext cx="1132775" cy="1207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048000" y="2735844"/>
              <a:ext cx="3124200" cy="30553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>
          <a:xfrm>
            <a:off x="2209800" y="3203617"/>
            <a:ext cx="4572000" cy="8754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372851" y="1934730"/>
            <a:ext cx="2224087" cy="31431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402781" y="5562600"/>
            <a:ext cx="6826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Noisy data or lack of training data: </a:t>
            </a:r>
            <a:r>
              <a:rPr lang="en-US" sz="2400" dirty="0" smtClean="0"/>
              <a:t>Even if the class clusters have a tailed distribution, you might be better off making Gaussian assumptions.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16" name="Freeform 75"/>
          <p:cNvSpPr>
            <a:spLocks/>
          </p:cNvSpPr>
          <p:nvPr/>
        </p:nvSpPr>
        <p:spPr bwMode="auto">
          <a:xfrm flipV="1">
            <a:off x="5587412" y="2891421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Freeform 75"/>
          <p:cNvSpPr>
            <a:spLocks/>
          </p:cNvSpPr>
          <p:nvPr/>
        </p:nvSpPr>
        <p:spPr bwMode="auto">
          <a:xfrm flipV="1">
            <a:off x="5477875" y="2832896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Freeform 75"/>
          <p:cNvSpPr>
            <a:spLocks/>
          </p:cNvSpPr>
          <p:nvPr/>
        </p:nvSpPr>
        <p:spPr bwMode="auto">
          <a:xfrm flipV="1">
            <a:off x="5586680" y="3077410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Freeform 75"/>
          <p:cNvSpPr>
            <a:spLocks/>
          </p:cNvSpPr>
          <p:nvPr/>
        </p:nvSpPr>
        <p:spPr bwMode="auto">
          <a:xfrm flipV="1">
            <a:off x="5015913" y="2548595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Freeform 75"/>
          <p:cNvSpPr>
            <a:spLocks/>
          </p:cNvSpPr>
          <p:nvPr/>
        </p:nvSpPr>
        <p:spPr bwMode="auto">
          <a:xfrm flipV="1">
            <a:off x="5241337" y="3074328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2652826" y="2286000"/>
            <a:ext cx="3219522" cy="1448790"/>
          </a:xfrm>
          <a:custGeom>
            <a:avLst/>
            <a:gdLst>
              <a:gd name="connsiteX0" fmla="*/ 1309 w 3219522"/>
              <a:gd name="connsiteY0" fmla="*/ 819397 h 1448790"/>
              <a:gd name="connsiteX1" fmla="*/ 84436 w 3219522"/>
              <a:gd name="connsiteY1" fmla="*/ 665018 h 1448790"/>
              <a:gd name="connsiteX2" fmla="*/ 345693 w 3219522"/>
              <a:gd name="connsiteY2" fmla="*/ 665018 h 1448790"/>
              <a:gd name="connsiteX3" fmla="*/ 535699 w 3219522"/>
              <a:gd name="connsiteY3" fmla="*/ 534390 h 1448790"/>
              <a:gd name="connsiteX4" fmla="*/ 868208 w 3219522"/>
              <a:gd name="connsiteY4" fmla="*/ 510639 h 1448790"/>
              <a:gd name="connsiteX5" fmla="*/ 1378847 w 3219522"/>
              <a:gd name="connsiteY5" fmla="*/ 510639 h 1448790"/>
              <a:gd name="connsiteX6" fmla="*/ 1592603 w 3219522"/>
              <a:gd name="connsiteY6" fmla="*/ 332509 h 1448790"/>
              <a:gd name="connsiteX7" fmla="*/ 1925112 w 3219522"/>
              <a:gd name="connsiteY7" fmla="*/ 106878 h 1448790"/>
              <a:gd name="connsiteX8" fmla="*/ 2554504 w 3219522"/>
              <a:gd name="connsiteY8" fmla="*/ 0 h 1448790"/>
              <a:gd name="connsiteX9" fmla="*/ 2863262 w 3219522"/>
              <a:gd name="connsiteY9" fmla="*/ 237506 h 1448790"/>
              <a:gd name="connsiteX10" fmla="*/ 3053268 w 3219522"/>
              <a:gd name="connsiteY10" fmla="*/ 486888 h 1448790"/>
              <a:gd name="connsiteX11" fmla="*/ 3219522 w 3219522"/>
              <a:gd name="connsiteY11" fmla="*/ 807522 h 1448790"/>
              <a:gd name="connsiteX12" fmla="*/ 3124519 w 3219522"/>
              <a:gd name="connsiteY12" fmla="*/ 1021278 h 1448790"/>
              <a:gd name="connsiteX13" fmla="*/ 2910764 w 3219522"/>
              <a:gd name="connsiteY13" fmla="*/ 1306286 h 1448790"/>
              <a:gd name="connsiteX14" fmla="*/ 2471377 w 3219522"/>
              <a:gd name="connsiteY14" fmla="*/ 1448790 h 1448790"/>
              <a:gd name="connsiteX15" fmla="*/ 1984488 w 3219522"/>
              <a:gd name="connsiteY15" fmla="*/ 1425039 h 1448790"/>
              <a:gd name="connsiteX16" fmla="*/ 1402597 w 3219522"/>
              <a:gd name="connsiteY16" fmla="*/ 1282535 h 1448790"/>
              <a:gd name="connsiteX17" fmla="*/ 1058213 w 3219522"/>
              <a:gd name="connsiteY17" fmla="*/ 1163782 h 1448790"/>
              <a:gd name="connsiteX18" fmla="*/ 891958 w 3219522"/>
              <a:gd name="connsiteY18" fmla="*/ 973777 h 1448790"/>
              <a:gd name="connsiteX19" fmla="*/ 737579 w 3219522"/>
              <a:gd name="connsiteY19" fmla="*/ 902525 h 1448790"/>
              <a:gd name="connsiteX20" fmla="*/ 523823 w 3219522"/>
              <a:gd name="connsiteY20" fmla="*/ 902525 h 1448790"/>
              <a:gd name="connsiteX21" fmla="*/ 321943 w 3219522"/>
              <a:gd name="connsiteY21" fmla="*/ 902525 h 1448790"/>
              <a:gd name="connsiteX22" fmla="*/ 143813 w 3219522"/>
              <a:gd name="connsiteY22" fmla="*/ 902525 h 1448790"/>
              <a:gd name="connsiteX23" fmla="*/ 60686 w 3219522"/>
              <a:gd name="connsiteY23" fmla="*/ 890649 h 1448790"/>
              <a:gd name="connsiteX24" fmla="*/ 48810 w 3219522"/>
              <a:gd name="connsiteY24" fmla="*/ 878774 h 1448790"/>
              <a:gd name="connsiteX25" fmla="*/ 25060 w 3219522"/>
              <a:gd name="connsiteY25" fmla="*/ 831273 h 1448790"/>
              <a:gd name="connsiteX26" fmla="*/ 13184 w 3219522"/>
              <a:gd name="connsiteY26" fmla="*/ 783771 h 1448790"/>
              <a:gd name="connsiteX27" fmla="*/ 1309 w 3219522"/>
              <a:gd name="connsiteY27" fmla="*/ 760021 h 1448790"/>
              <a:gd name="connsiteX28" fmla="*/ 1309 w 3219522"/>
              <a:gd name="connsiteY28" fmla="*/ 688769 h 1448790"/>
              <a:gd name="connsiteX29" fmla="*/ 1309 w 3219522"/>
              <a:gd name="connsiteY29" fmla="*/ 688769 h 14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19522" h="1448790">
                <a:moveTo>
                  <a:pt x="1309" y="819397"/>
                </a:moveTo>
                <a:lnTo>
                  <a:pt x="84436" y="665018"/>
                </a:lnTo>
                <a:lnTo>
                  <a:pt x="345693" y="665018"/>
                </a:lnTo>
                <a:lnTo>
                  <a:pt x="535699" y="534390"/>
                </a:lnTo>
                <a:lnTo>
                  <a:pt x="868208" y="510639"/>
                </a:lnTo>
                <a:lnTo>
                  <a:pt x="1378847" y="510639"/>
                </a:lnTo>
                <a:lnTo>
                  <a:pt x="1592603" y="332509"/>
                </a:lnTo>
                <a:lnTo>
                  <a:pt x="1925112" y="106878"/>
                </a:lnTo>
                <a:lnTo>
                  <a:pt x="2554504" y="0"/>
                </a:lnTo>
                <a:lnTo>
                  <a:pt x="2863262" y="237506"/>
                </a:lnTo>
                <a:lnTo>
                  <a:pt x="3053268" y="486888"/>
                </a:lnTo>
                <a:lnTo>
                  <a:pt x="3219522" y="807522"/>
                </a:lnTo>
                <a:lnTo>
                  <a:pt x="3124519" y="1021278"/>
                </a:lnTo>
                <a:lnTo>
                  <a:pt x="2910764" y="1306286"/>
                </a:lnTo>
                <a:lnTo>
                  <a:pt x="2471377" y="1448790"/>
                </a:lnTo>
                <a:lnTo>
                  <a:pt x="1984488" y="1425039"/>
                </a:lnTo>
                <a:lnTo>
                  <a:pt x="1402597" y="1282535"/>
                </a:lnTo>
                <a:lnTo>
                  <a:pt x="1058213" y="1163782"/>
                </a:lnTo>
                <a:lnTo>
                  <a:pt x="891958" y="973777"/>
                </a:lnTo>
                <a:lnTo>
                  <a:pt x="737579" y="902525"/>
                </a:lnTo>
                <a:lnTo>
                  <a:pt x="523823" y="902525"/>
                </a:lnTo>
                <a:lnTo>
                  <a:pt x="321943" y="902525"/>
                </a:lnTo>
                <a:lnTo>
                  <a:pt x="143813" y="902525"/>
                </a:lnTo>
                <a:cubicBezTo>
                  <a:pt x="116104" y="898566"/>
                  <a:pt x="87841" y="897438"/>
                  <a:pt x="60686" y="890649"/>
                </a:cubicBezTo>
                <a:cubicBezTo>
                  <a:pt x="55255" y="889291"/>
                  <a:pt x="51690" y="883574"/>
                  <a:pt x="48810" y="878774"/>
                </a:cubicBezTo>
                <a:cubicBezTo>
                  <a:pt x="39702" y="863594"/>
                  <a:pt x="29354" y="848447"/>
                  <a:pt x="25060" y="831273"/>
                </a:cubicBezTo>
                <a:cubicBezTo>
                  <a:pt x="21101" y="815439"/>
                  <a:pt x="18345" y="799255"/>
                  <a:pt x="13184" y="783771"/>
                </a:cubicBezTo>
                <a:cubicBezTo>
                  <a:pt x="10385" y="775374"/>
                  <a:pt x="2407" y="768804"/>
                  <a:pt x="1309" y="760021"/>
                </a:cubicBezTo>
                <a:cubicBezTo>
                  <a:pt x="-1637" y="736454"/>
                  <a:pt x="1309" y="712520"/>
                  <a:pt x="1309" y="688769"/>
                </a:cubicBezTo>
                <a:lnTo>
                  <a:pt x="1309" y="688769"/>
                </a:lnTo>
              </a:path>
            </a:pathLst>
          </a:custGeom>
          <a:noFill/>
          <a:ln w="63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 rot="21087914" flipH="1">
            <a:off x="2775707" y="3334828"/>
            <a:ext cx="2964285" cy="1686137"/>
          </a:xfrm>
          <a:custGeom>
            <a:avLst/>
            <a:gdLst>
              <a:gd name="connsiteX0" fmla="*/ 1309 w 3219522"/>
              <a:gd name="connsiteY0" fmla="*/ 819397 h 1448790"/>
              <a:gd name="connsiteX1" fmla="*/ 84436 w 3219522"/>
              <a:gd name="connsiteY1" fmla="*/ 665018 h 1448790"/>
              <a:gd name="connsiteX2" fmla="*/ 345693 w 3219522"/>
              <a:gd name="connsiteY2" fmla="*/ 665018 h 1448790"/>
              <a:gd name="connsiteX3" fmla="*/ 535699 w 3219522"/>
              <a:gd name="connsiteY3" fmla="*/ 534390 h 1448790"/>
              <a:gd name="connsiteX4" fmla="*/ 868208 w 3219522"/>
              <a:gd name="connsiteY4" fmla="*/ 510639 h 1448790"/>
              <a:gd name="connsiteX5" fmla="*/ 1378847 w 3219522"/>
              <a:gd name="connsiteY5" fmla="*/ 510639 h 1448790"/>
              <a:gd name="connsiteX6" fmla="*/ 1592603 w 3219522"/>
              <a:gd name="connsiteY6" fmla="*/ 332509 h 1448790"/>
              <a:gd name="connsiteX7" fmla="*/ 1925112 w 3219522"/>
              <a:gd name="connsiteY7" fmla="*/ 106878 h 1448790"/>
              <a:gd name="connsiteX8" fmla="*/ 2554504 w 3219522"/>
              <a:gd name="connsiteY8" fmla="*/ 0 h 1448790"/>
              <a:gd name="connsiteX9" fmla="*/ 2863262 w 3219522"/>
              <a:gd name="connsiteY9" fmla="*/ 237506 h 1448790"/>
              <a:gd name="connsiteX10" fmla="*/ 3053268 w 3219522"/>
              <a:gd name="connsiteY10" fmla="*/ 486888 h 1448790"/>
              <a:gd name="connsiteX11" fmla="*/ 3219522 w 3219522"/>
              <a:gd name="connsiteY11" fmla="*/ 807522 h 1448790"/>
              <a:gd name="connsiteX12" fmla="*/ 3124519 w 3219522"/>
              <a:gd name="connsiteY12" fmla="*/ 1021278 h 1448790"/>
              <a:gd name="connsiteX13" fmla="*/ 2910764 w 3219522"/>
              <a:gd name="connsiteY13" fmla="*/ 1306286 h 1448790"/>
              <a:gd name="connsiteX14" fmla="*/ 2471377 w 3219522"/>
              <a:gd name="connsiteY14" fmla="*/ 1448790 h 1448790"/>
              <a:gd name="connsiteX15" fmla="*/ 1984488 w 3219522"/>
              <a:gd name="connsiteY15" fmla="*/ 1425039 h 1448790"/>
              <a:gd name="connsiteX16" fmla="*/ 1402597 w 3219522"/>
              <a:gd name="connsiteY16" fmla="*/ 1282535 h 1448790"/>
              <a:gd name="connsiteX17" fmla="*/ 1058213 w 3219522"/>
              <a:gd name="connsiteY17" fmla="*/ 1163782 h 1448790"/>
              <a:gd name="connsiteX18" fmla="*/ 891958 w 3219522"/>
              <a:gd name="connsiteY18" fmla="*/ 973777 h 1448790"/>
              <a:gd name="connsiteX19" fmla="*/ 737579 w 3219522"/>
              <a:gd name="connsiteY19" fmla="*/ 902525 h 1448790"/>
              <a:gd name="connsiteX20" fmla="*/ 523823 w 3219522"/>
              <a:gd name="connsiteY20" fmla="*/ 902525 h 1448790"/>
              <a:gd name="connsiteX21" fmla="*/ 321943 w 3219522"/>
              <a:gd name="connsiteY21" fmla="*/ 902525 h 1448790"/>
              <a:gd name="connsiteX22" fmla="*/ 143813 w 3219522"/>
              <a:gd name="connsiteY22" fmla="*/ 902525 h 1448790"/>
              <a:gd name="connsiteX23" fmla="*/ 60686 w 3219522"/>
              <a:gd name="connsiteY23" fmla="*/ 890649 h 1448790"/>
              <a:gd name="connsiteX24" fmla="*/ 48810 w 3219522"/>
              <a:gd name="connsiteY24" fmla="*/ 878774 h 1448790"/>
              <a:gd name="connsiteX25" fmla="*/ 25060 w 3219522"/>
              <a:gd name="connsiteY25" fmla="*/ 831273 h 1448790"/>
              <a:gd name="connsiteX26" fmla="*/ 13184 w 3219522"/>
              <a:gd name="connsiteY26" fmla="*/ 783771 h 1448790"/>
              <a:gd name="connsiteX27" fmla="*/ 1309 w 3219522"/>
              <a:gd name="connsiteY27" fmla="*/ 760021 h 1448790"/>
              <a:gd name="connsiteX28" fmla="*/ 1309 w 3219522"/>
              <a:gd name="connsiteY28" fmla="*/ 688769 h 1448790"/>
              <a:gd name="connsiteX29" fmla="*/ 1309 w 3219522"/>
              <a:gd name="connsiteY29" fmla="*/ 688769 h 14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19522" h="1448790">
                <a:moveTo>
                  <a:pt x="1309" y="819397"/>
                </a:moveTo>
                <a:lnTo>
                  <a:pt x="84436" y="665018"/>
                </a:lnTo>
                <a:lnTo>
                  <a:pt x="345693" y="665018"/>
                </a:lnTo>
                <a:lnTo>
                  <a:pt x="535699" y="534390"/>
                </a:lnTo>
                <a:lnTo>
                  <a:pt x="868208" y="510639"/>
                </a:lnTo>
                <a:lnTo>
                  <a:pt x="1378847" y="510639"/>
                </a:lnTo>
                <a:lnTo>
                  <a:pt x="1592603" y="332509"/>
                </a:lnTo>
                <a:lnTo>
                  <a:pt x="1925112" y="106878"/>
                </a:lnTo>
                <a:lnTo>
                  <a:pt x="2554504" y="0"/>
                </a:lnTo>
                <a:lnTo>
                  <a:pt x="2863262" y="237506"/>
                </a:lnTo>
                <a:lnTo>
                  <a:pt x="3053268" y="486888"/>
                </a:lnTo>
                <a:lnTo>
                  <a:pt x="3219522" y="807522"/>
                </a:lnTo>
                <a:lnTo>
                  <a:pt x="3124519" y="1021278"/>
                </a:lnTo>
                <a:lnTo>
                  <a:pt x="2910764" y="1306286"/>
                </a:lnTo>
                <a:lnTo>
                  <a:pt x="2471377" y="1448790"/>
                </a:lnTo>
                <a:lnTo>
                  <a:pt x="1984488" y="1425039"/>
                </a:lnTo>
                <a:lnTo>
                  <a:pt x="1402597" y="1282535"/>
                </a:lnTo>
                <a:lnTo>
                  <a:pt x="1058213" y="1163782"/>
                </a:lnTo>
                <a:lnTo>
                  <a:pt x="891958" y="973777"/>
                </a:lnTo>
                <a:lnTo>
                  <a:pt x="737579" y="902525"/>
                </a:lnTo>
                <a:lnTo>
                  <a:pt x="523823" y="902525"/>
                </a:lnTo>
                <a:lnTo>
                  <a:pt x="321943" y="902525"/>
                </a:lnTo>
                <a:lnTo>
                  <a:pt x="143813" y="902525"/>
                </a:lnTo>
                <a:cubicBezTo>
                  <a:pt x="116104" y="898566"/>
                  <a:pt x="87841" y="897438"/>
                  <a:pt x="60686" y="890649"/>
                </a:cubicBezTo>
                <a:cubicBezTo>
                  <a:pt x="55255" y="889291"/>
                  <a:pt x="51690" y="883574"/>
                  <a:pt x="48810" y="878774"/>
                </a:cubicBezTo>
                <a:cubicBezTo>
                  <a:pt x="39702" y="863594"/>
                  <a:pt x="29354" y="848447"/>
                  <a:pt x="25060" y="831273"/>
                </a:cubicBezTo>
                <a:cubicBezTo>
                  <a:pt x="21101" y="815439"/>
                  <a:pt x="18345" y="799255"/>
                  <a:pt x="13184" y="783771"/>
                </a:cubicBezTo>
                <a:cubicBezTo>
                  <a:pt x="10385" y="775374"/>
                  <a:pt x="2407" y="768804"/>
                  <a:pt x="1309" y="760021"/>
                </a:cubicBezTo>
                <a:cubicBezTo>
                  <a:pt x="-1637" y="736454"/>
                  <a:pt x="1309" y="712520"/>
                  <a:pt x="1309" y="688769"/>
                </a:cubicBezTo>
                <a:lnTo>
                  <a:pt x="1309" y="688769"/>
                </a:lnTo>
              </a:path>
            </a:pathLst>
          </a:custGeom>
          <a:noFill/>
          <a:ln w="63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Violated assumption (2):</a:t>
            </a:r>
            <a:br>
              <a:rPr lang="en-US" dirty="0" smtClean="0"/>
            </a:br>
            <a:r>
              <a:rPr lang="en-US" dirty="0" smtClean="0"/>
              <a:t>wrong data generating “direction”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016124" y="1828007"/>
            <a:ext cx="4537076" cy="3908425"/>
            <a:chOff x="2647" y="1394"/>
            <a:chExt cx="2858" cy="2462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647" y="1394"/>
              <a:ext cx="48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5214" y="3604"/>
              <a:ext cx="29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2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442"/>
              <a:ext cx="1" cy="2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2786062" y="1905000"/>
            <a:ext cx="3767138" cy="3485357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1905000" y="6096000"/>
            <a:ext cx="6400800" cy="32763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167"/>
          <p:cNvGrpSpPr>
            <a:grpSpLocks/>
          </p:cNvGrpSpPr>
          <p:nvPr/>
        </p:nvGrpSpPr>
        <p:grpSpPr bwMode="auto">
          <a:xfrm>
            <a:off x="3022604" y="2118520"/>
            <a:ext cx="3302001" cy="3130550"/>
            <a:chOff x="3281" y="1577"/>
            <a:chExt cx="2080" cy="1972"/>
          </a:xfrm>
        </p:grpSpPr>
        <p:grpSp>
          <p:nvGrpSpPr>
            <p:cNvPr id="56" name="Group 163"/>
            <p:cNvGrpSpPr>
              <a:grpSpLocks/>
            </p:cNvGrpSpPr>
            <p:nvPr/>
          </p:nvGrpSpPr>
          <p:grpSpPr bwMode="auto">
            <a:xfrm>
              <a:off x="3281" y="1885"/>
              <a:ext cx="1674" cy="1664"/>
              <a:chOff x="3281" y="1885"/>
              <a:chExt cx="1674" cy="1664"/>
            </a:xfrm>
          </p:grpSpPr>
          <p:grpSp>
            <p:nvGrpSpPr>
              <p:cNvPr id="60" name="Group 113"/>
              <p:cNvGrpSpPr>
                <a:grpSpLocks/>
              </p:cNvGrpSpPr>
              <p:nvPr/>
            </p:nvGrpSpPr>
            <p:grpSpPr bwMode="auto">
              <a:xfrm>
                <a:off x="3281" y="1885"/>
                <a:ext cx="1674" cy="1664"/>
                <a:chOff x="3281" y="1885"/>
                <a:chExt cx="1674" cy="1664"/>
              </a:xfrm>
            </p:grpSpPr>
            <p:grpSp>
              <p:nvGrpSpPr>
                <p:cNvPr id="64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Line 156"/>
                <p:cNvSpPr>
                  <a:spLocks noChangeShapeType="1"/>
                </p:cNvSpPr>
                <p:nvPr/>
              </p:nvSpPr>
              <p:spPr bwMode="auto">
                <a:xfrm>
                  <a:off x="3281" y="1885"/>
                  <a:ext cx="1674" cy="16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2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Oval 164"/>
            <p:cNvSpPr>
              <a:spLocks noChangeArrowheads="1"/>
            </p:cNvSpPr>
            <p:nvPr/>
          </p:nvSpPr>
          <p:spPr bwMode="auto">
            <a:xfrm>
              <a:off x="5024" y="1681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 flipV="1">
              <a:off x="5024" y="1825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166"/>
            <p:cNvSpPr txBox="1">
              <a:spLocks noChangeArrowheads="1"/>
            </p:cNvSpPr>
            <p:nvPr/>
          </p:nvSpPr>
          <p:spPr bwMode="auto">
            <a:xfrm>
              <a:off x="5118" y="1577"/>
              <a:ext cx="2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</a:t>
              </a:r>
              <a:endParaRPr lang="en-US" altLang="en-US" sz="2400" baseline="-250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63239" y="5638800"/>
            <a:ext cx="9699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“Wrong” </a:t>
            </a:r>
            <a:r>
              <a:rPr lang="en-US" sz="2400" dirty="0" smtClean="0"/>
              <a:t>data generating assumption: P(Y=y) then P(X=</a:t>
            </a:r>
            <a:r>
              <a:rPr lang="en-US" sz="2400" b="1" dirty="0" err="1" smtClean="0"/>
              <a:t>x</a:t>
            </a:r>
            <a:r>
              <a:rPr lang="en-US" sz="2400" dirty="0" err="1" smtClean="0"/>
              <a:t>|Y</a:t>
            </a:r>
            <a:r>
              <a:rPr lang="en-US" sz="2400" dirty="0" smtClean="0"/>
              <a:t>=y)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 reality: P(X=</a:t>
            </a:r>
            <a:r>
              <a:rPr lang="en-US" sz="2400" b="1" dirty="0" smtClean="0"/>
              <a:t>x</a:t>
            </a:r>
            <a:r>
              <a:rPr lang="en-US" sz="2400" dirty="0" smtClean="0"/>
              <a:t>) </a:t>
            </a:r>
            <a:r>
              <a:rPr lang="en-US" sz="2400" dirty="0"/>
              <a:t>then </a:t>
            </a:r>
            <a:r>
              <a:rPr lang="en-US" sz="2400" dirty="0" smtClean="0"/>
              <a:t>P(Y=</a:t>
            </a:r>
            <a:r>
              <a:rPr lang="en-US" sz="2400" dirty="0" err="1" smtClean="0"/>
              <a:t>y|X</a:t>
            </a:r>
            <a:r>
              <a:rPr lang="en-US" sz="2400" dirty="0" smtClean="0"/>
              <a:t>=</a:t>
            </a:r>
            <a:r>
              <a:rPr lang="en-US" sz="2400" b="1" dirty="0" smtClean="0"/>
              <a:t>x</a:t>
            </a:r>
            <a:r>
              <a:rPr lang="en-US" sz="2400" dirty="0" smtClean="0"/>
              <a:t>)=1 if </a:t>
            </a:r>
            <a:r>
              <a:rPr lang="en-US" sz="2400" dirty="0"/>
              <a:t>f*(</a:t>
            </a:r>
            <a:r>
              <a:rPr lang="en-US" sz="2400" b="1" dirty="0"/>
              <a:t>x</a:t>
            </a:r>
            <a:r>
              <a:rPr lang="en-US" sz="2400" dirty="0" smtClean="0"/>
              <a:t>)&gt;0, or 0 </a:t>
            </a:r>
            <a:r>
              <a:rPr lang="en-US" sz="2400" dirty="0"/>
              <a:t>if f*(</a:t>
            </a:r>
            <a:r>
              <a:rPr lang="en-US" sz="2400" b="1" dirty="0" smtClean="0"/>
              <a:t>x</a:t>
            </a:r>
            <a:r>
              <a:rPr lang="en-US" sz="2400" dirty="0" smtClean="0"/>
              <a:t>)&lt;0.</a:t>
            </a:r>
          </a:p>
          <a:p>
            <a:endParaRPr lang="en-US" sz="2400" dirty="0"/>
          </a:p>
        </p:txBody>
      </p:sp>
      <p:sp>
        <p:nvSpPr>
          <p:cNvPr id="117" name="TextBox 116"/>
          <p:cNvSpPr txBox="1"/>
          <p:nvPr/>
        </p:nvSpPr>
        <p:spPr>
          <a:xfrm rot="2602829">
            <a:off x="2910385" y="250005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*(</a:t>
            </a:r>
            <a:r>
              <a:rPr lang="en-US" b="1" dirty="0" smtClean="0"/>
              <a:t>x</a:t>
            </a:r>
            <a:r>
              <a:rPr lang="en-US" dirty="0" smtClean="0"/>
              <a:t>)=0</a:t>
            </a:r>
            <a:endParaRPr lang="en-US" dirty="0"/>
          </a:p>
        </p:txBody>
      </p:sp>
      <p:cxnSp>
        <p:nvCxnSpPr>
          <p:cNvPr id="120" name="Straight Connector 119"/>
          <p:cNvCxnSpPr>
            <a:stCxn id="107" idx="0"/>
          </p:cNvCxnSpPr>
          <p:nvPr/>
        </p:nvCxnSpPr>
        <p:spPr>
          <a:xfrm>
            <a:off x="5513220" y="5638800"/>
            <a:ext cx="2792580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5513219" y="5536407"/>
            <a:ext cx="2868781" cy="559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31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94" y="2572546"/>
            <a:ext cx="2831311" cy="258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Rounded Rectangle 123"/>
          <p:cNvSpPr/>
          <p:nvPr/>
        </p:nvSpPr>
        <p:spPr>
          <a:xfrm>
            <a:off x="596905" y="6423630"/>
            <a:ext cx="5956294" cy="32763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Violated assumption (2):</a:t>
            </a:r>
            <a:br>
              <a:rPr lang="en-US" dirty="0" smtClean="0"/>
            </a:br>
            <a:r>
              <a:rPr lang="en-US" dirty="0"/>
              <a:t>P(X=</a:t>
            </a:r>
            <a:r>
              <a:rPr lang="en-US" b="1" dirty="0" err="1"/>
              <a:t>x</a:t>
            </a:r>
            <a:r>
              <a:rPr lang="en-US" dirty="0" err="1"/>
              <a:t>|Y</a:t>
            </a:r>
            <a:r>
              <a:rPr lang="en-US" dirty="0"/>
              <a:t>=y</a:t>
            </a:r>
            <a:r>
              <a:rPr lang="en-US" dirty="0" smtClean="0"/>
              <a:t>) not Gaussian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26</a:t>
            </a:fld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663239" y="5638800"/>
            <a:ext cx="96999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“Wrong” </a:t>
            </a:r>
            <a:r>
              <a:rPr lang="en-US" sz="2400" dirty="0" smtClean="0"/>
              <a:t>data generating assumption: P(Y=y) then P(X=</a:t>
            </a:r>
            <a:r>
              <a:rPr lang="en-US" sz="2400" b="1" dirty="0" err="1" smtClean="0"/>
              <a:t>x</a:t>
            </a:r>
            <a:r>
              <a:rPr lang="en-US" sz="2400" dirty="0" err="1" smtClean="0"/>
              <a:t>|Y</a:t>
            </a:r>
            <a:r>
              <a:rPr lang="en-US" sz="2400" dirty="0" smtClean="0"/>
              <a:t>=y)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 reality: P(X=</a:t>
            </a:r>
            <a:r>
              <a:rPr lang="en-US" sz="2400" b="1" dirty="0" smtClean="0"/>
              <a:t>x</a:t>
            </a:r>
            <a:r>
              <a:rPr lang="en-US" sz="2400" dirty="0" smtClean="0"/>
              <a:t>) </a:t>
            </a:r>
            <a:r>
              <a:rPr lang="en-US" sz="2400" dirty="0"/>
              <a:t>then </a:t>
            </a:r>
            <a:r>
              <a:rPr lang="en-US" sz="2400" dirty="0" smtClean="0"/>
              <a:t>P(Y=</a:t>
            </a:r>
            <a:r>
              <a:rPr lang="en-US" sz="2400" dirty="0" err="1" smtClean="0"/>
              <a:t>y|X</a:t>
            </a:r>
            <a:r>
              <a:rPr lang="en-US" sz="2400" dirty="0" smtClean="0"/>
              <a:t>=</a:t>
            </a:r>
            <a:r>
              <a:rPr lang="en-US" sz="2400" b="1" dirty="0" smtClean="0"/>
              <a:t>x</a:t>
            </a:r>
            <a:r>
              <a:rPr lang="en-US" sz="2400" dirty="0" smtClean="0"/>
              <a:t>)=1 if </a:t>
            </a:r>
            <a:r>
              <a:rPr lang="en-US" sz="2400" dirty="0"/>
              <a:t>f*(</a:t>
            </a:r>
            <a:r>
              <a:rPr lang="en-US" sz="2400" b="1" dirty="0"/>
              <a:t>x</a:t>
            </a:r>
            <a:r>
              <a:rPr lang="en-US" sz="2400" dirty="0" smtClean="0"/>
              <a:t>)&gt;0, or 0 </a:t>
            </a:r>
            <a:r>
              <a:rPr lang="en-US" sz="2400" dirty="0"/>
              <a:t>if f*(</a:t>
            </a:r>
            <a:r>
              <a:rPr lang="en-US" sz="2400" b="1" dirty="0" smtClean="0"/>
              <a:t>x</a:t>
            </a:r>
            <a:r>
              <a:rPr lang="en-US" sz="2400" dirty="0" smtClean="0"/>
              <a:t>)&lt;0.</a:t>
            </a:r>
          </a:p>
          <a:p>
            <a:r>
              <a:rPr lang="en-US" sz="2400" dirty="0" smtClean="0"/>
              <a:t>The Gaussian model assumptions are violated.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016124" y="1828007"/>
            <a:ext cx="4537076" cy="3908425"/>
            <a:chOff x="2647" y="1394"/>
            <a:chExt cx="2858" cy="2462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647" y="1394"/>
              <a:ext cx="48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5214" y="3604"/>
              <a:ext cx="29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2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442"/>
              <a:ext cx="1" cy="2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2786061" y="1905000"/>
            <a:ext cx="3767138" cy="3485357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Group 167"/>
          <p:cNvGrpSpPr>
            <a:grpSpLocks/>
          </p:cNvGrpSpPr>
          <p:nvPr/>
        </p:nvGrpSpPr>
        <p:grpSpPr bwMode="auto">
          <a:xfrm>
            <a:off x="3022604" y="2118520"/>
            <a:ext cx="3302001" cy="3062288"/>
            <a:chOff x="3281" y="1577"/>
            <a:chExt cx="2080" cy="1929"/>
          </a:xfrm>
        </p:grpSpPr>
        <p:grpSp>
          <p:nvGrpSpPr>
            <p:cNvPr id="56" name="Group 163"/>
            <p:cNvGrpSpPr>
              <a:grpSpLocks/>
            </p:cNvGrpSpPr>
            <p:nvPr/>
          </p:nvGrpSpPr>
          <p:grpSpPr bwMode="auto">
            <a:xfrm>
              <a:off x="3281" y="1885"/>
              <a:ext cx="1704" cy="1621"/>
              <a:chOff x="3281" y="1885"/>
              <a:chExt cx="1704" cy="1621"/>
            </a:xfrm>
          </p:grpSpPr>
          <p:grpSp>
            <p:nvGrpSpPr>
              <p:cNvPr id="60" name="Group 113"/>
              <p:cNvGrpSpPr>
                <a:grpSpLocks/>
              </p:cNvGrpSpPr>
              <p:nvPr/>
            </p:nvGrpSpPr>
            <p:grpSpPr bwMode="auto">
              <a:xfrm>
                <a:off x="3281" y="1885"/>
                <a:ext cx="1704" cy="1621"/>
                <a:chOff x="3281" y="1885"/>
                <a:chExt cx="1704" cy="1621"/>
              </a:xfrm>
            </p:grpSpPr>
            <p:grpSp>
              <p:nvGrpSpPr>
                <p:cNvPr id="64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Line 156"/>
                <p:cNvSpPr>
                  <a:spLocks noChangeShapeType="1"/>
                </p:cNvSpPr>
                <p:nvPr/>
              </p:nvSpPr>
              <p:spPr bwMode="auto">
                <a:xfrm>
                  <a:off x="3281" y="1885"/>
                  <a:ext cx="1704" cy="162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2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Oval 164"/>
            <p:cNvSpPr>
              <a:spLocks noChangeArrowheads="1"/>
            </p:cNvSpPr>
            <p:nvPr/>
          </p:nvSpPr>
          <p:spPr bwMode="auto">
            <a:xfrm>
              <a:off x="5024" y="1681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 flipV="1">
              <a:off x="5024" y="1825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166"/>
            <p:cNvSpPr txBox="1">
              <a:spLocks noChangeArrowheads="1"/>
            </p:cNvSpPr>
            <p:nvPr/>
          </p:nvSpPr>
          <p:spPr bwMode="auto">
            <a:xfrm>
              <a:off x="5118" y="1577"/>
              <a:ext cx="2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</a:t>
              </a:r>
              <a:endParaRPr lang="en-US" altLang="en-US" sz="2400" baseline="-25000" dirty="0"/>
            </a:p>
          </p:txBody>
        </p:sp>
      </p:grpSp>
      <p:cxnSp>
        <p:nvCxnSpPr>
          <p:cNvPr id="110" name="Straight Connector 109"/>
          <p:cNvCxnSpPr>
            <a:endCxn id="109" idx="3"/>
          </p:cNvCxnSpPr>
          <p:nvPr/>
        </p:nvCxnSpPr>
        <p:spPr>
          <a:xfrm flipV="1">
            <a:off x="3913512" y="3387886"/>
            <a:ext cx="863319" cy="8578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84"/>
          <p:cNvSpPr>
            <a:spLocks noChangeArrowheads="1"/>
          </p:cNvSpPr>
          <p:nvPr/>
        </p:nvSpPr>
        <p:spPr bwMode="auto">
          <a:xfrm rot="21435706">
            <a:off x="3741594" y="4077079"/>
            <a:ext cx="343837" cy="334498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88"/>
          <p:cNvSpPr>
            <a:spLocks/>
          </p:cNvSpPr>
          <p:nvPr/>
        </p:nvSpPr>
        <p:spPr bwMode="auto">
          <a:xfrm rot="21435706" flipV="1">
            <a:off x="4514413" y="3239596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00B050"/>
          </a:solidFill>
          <a:ln w="2857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 rot="2602829">
            <a:off x="2910385" y="250005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*(</a:t>
            </a:r>
            <a:r>
              <a:rPr lang="en-US" b="1" dirty="0" smtClean="0"/>
              <a:t>x</a:t>
            </a:r>
            <a:r>
              <a:rPr lang="en-US" dirty="0" smtClean="0"/>
              <a:t>)=0</a:t>
            </a:r>
            <a:endParaRPr lang="en-US" dirty="0"/>
          </a:p>
        </p:txBody>
      </p:sp>
      <p:cxnSp>
        <p:nvCxnSpPr>
          <p:cNvPr id="120" name="Straight Connector 119"/>
          <p:cNvCxnSpPr>
            <a:stCxn id="107" idx="0"/>
          </p:cNvCxnSpPr>
          <p:nvPr/>
        </p:nvCxnSpPr>
        <p:spPr>
          <a:xfrm>
            <a:off x="5513220" y="5638800"/>
            <a:ext cx="2792580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5513219" y="5536407"/>
            <a:ext cx="2868781" cy="559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Would the </a:t>
            </a:r>
            <a:r>
              <a:rPr lang="en-US" dirty="0"/>
              <a:t>centroid </a:t>
            </a:r>
            <a:r>
              <a:rPr lang="en-US" dirty="0" smtClean="0"/>
              <a:t>method </a:t>
            </a:r>
            <a:r>
              <a:rPr lang="en-US" dirty="0"/>
              <a:t>still be </a:t>
            </a:r>
            <a:r>
              <a:rPr lang="en-US" dirty="0" smtClean="0"/>
              <a:t>OK?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 smtClean="0"/>
              <a:t>Let’s compare with the regression solution…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016124" y="1828007"/>
            <a:ext cx="4537076" cy="3908425"/>
            <a:chOff x="2647" y="1394"/>
            <a:chExt cx="2858" cy="2462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647" y="1394"/>
              <a:ext cx="48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5214" y="3604"/>
              <a:ext cx="29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2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442"/>
              <a:ext cx="1" cy="2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2786062" y="1905000"/>
            <a:ext cx="3767138" cy="3485357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55" name="Group 167"/>
          <p:cNvGrpSpPr>
            <a:grpSpLocks/>
          </p:cNvGrpSpPr>
          <p:nvPr/>
        </p:nvGrpSpPr>
        <p:grpSpPr bwMode="auto">
          <a:xfrm>
            <a:off x="3022604" y="2118520"/>
            <a:ext cx="3302001" cy="3130550"/>
            <a:chOff x="3281" y="1577"/>
            <a:chExt cx="2080" cy="1972"/>
          </a:xfrm>
        </p:grpSpPr>
        <p:grpSp>
          <p:nvGrpSpPr>
            <p:cNvPr id="56" name="Group 163"/>
            <p:cNvGrpSpPr>
              <a:grpSpLocks/>
            </p:cNvGrpSpPr>
            <p:nvPr/>
          </p:nvGrpSpPr>
          <p:grpSpPr bwMode="auto">
            <a:xfrm>
              <a:off x="3281" y="1885"/>
              <a:ext cx="1674" cy="1664"/>
              <a:chOff x="3281" y="1885"/>
              <a:chExt cx="1674" cy="1664"/>
            </a:xfrm>
          </p:grpSpPr>
          <p:grpSp>
            <p:nvGrpSpPr>
              <p:cNvPr id="60" name="Group 113"/>
              <p:cNvGrpSpPr>
                <a:grpSpLocks/>
              </p:cNvGrpSpPr>
              <p:nvPr/>
            </p:nvGrpSpPr>
            <p:grpSpPr bwMode="auto">
              <a:xfrm>
                <a:off x="3281" y="1885"/>
                <a:ext cx="1674" cy="1664"/>
                <a:chOff x="3281" y="1885"/>
                <a:chExt cx="1674" cy="1664"/>
              </a:xfrm>
            </p:grpSpPr>
            <p:grpSp>
              <p:nvGrpSpPr>
                <p:cNvPr id="64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Line 156"/>
                <p:cNvSpPr>
                  <a:spLocks noChangeShapeType="1"/>
                </p:cNvSpPr>
                <p:nvPr/>
              </p:nvSpPr>
              <p:spPr bwMode="auto">
                <a:xfrm>
                  <a:off x="3281" y="1885"/>
                  <a:ext cx="1674" cy="16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2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Oval 164"/>
            <p:cNvSpPr>
              <a:spLocks noChangeArrowheads="1"/>
            </p:cNvSpPr>
            <p:nvPr/>
          </p:nvSpPr>
          <p:spPr bwMode="auto">
            <a:xfrm>
              <a:off x="5024" y="1681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 flipV="1">
              <a:off x="5024" y="1825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166"/>
            <p:cNvSpPr txBox="1">
              <a:spLocks noChangeArrowheads="1"/>
            </p:cNvSpPr>
            <p:nvPr/>
          </p:nvSpPr>
          <p:spPr bwMode="auto">
            <a:xfrm>
              <a:off x="5118" y="1577"/>
              <a:ext cx="2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</a:t>
              </a:r>
              <a:endParaRPr lang="en-US" altLang="en-US" sz="2400" baseline="-250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11609" y="5528608"/>
            <a:ext cx="85688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Regression = </a:t>
            </a:r>
            <a:r>
              <a:rPr lang="en-US" sz="2400" b="1" dirty="0" smtClean="0"/>
              <a:t>discriminative classifier</a:t>
            </a:r>
            <a:r>
              <a:rPr lang="en-US" sz="2400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“Correct” data generating assumption: P(X=</a:t>
            </a:r>
            <a:r>
              <a:rPr lang="en-US" sz="2400" b="1" dirty="0" smtClean="0"/>
              <a:t>x</a:t>
            </a:r>
            <a:r>
              <a:rPr lang="en-US" sz="2400" dirty="0" smtClean="0"/>
              <a:t>) </a:t>
            </a:r>
            <a:r>
              <a:rPr lang="en-US" sz="2400" dirty="0"/>
              <a:t>then </a:t>
            </a:r>
            <a:r>
              <a:rPr lang="en-US" sz="2400" dirty="0" smtClean="0"/>
              <a:t>P(Y=</a:t>
            </a:r>
            <a:r>
              <a:rPr lang="en-US" sz="2400" dirty="0" err="1" smtClean="0"/>
              <a:t>y|X</a:t>
            </a:r>
            <a:r>
              <a:rPr lang="en-US" sz="2400" dirty="0" smtClean="0"/>
              <a:t>=</a:t>
            </a:r>
            <a:r>
              <a:rPr lang="en-US" sz="2400" b="1" dirty="0" smtClean="0"/>
              <a:t>x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but “wrong” loss  function (f(</a:t>
            </a:r>
            <a:r>
              <a:rPr lang="en-US" sz="2400" b="1" dirty="0" smtClean="0"/>
              <a:t>x</a:t>
            </a:r>
            <a:r>
              <a:rPr lang="en-US" sz="2400" dirty="0" smtClean="0"/>
              <a:t>) – y)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for classification?    (y=±1)</a:t>
            </a:r>
            <a:endParaRPr lang="en-US" sz="2400" baseline="300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110" name="Straight Connector 109"/>
          <p:cNvCxnSpPr>
            <a:endCxn id="109" idx="3"/>
          </p:cNvCxnSpPr>
          <p:nvPr/>
        </p:nvCxnSpPr>
        <p:spPr>
          <a:xfrm flipV="1">
            <a:off x="3913512" y="3387886"/>
            <a:ext cx="863319" cy="8578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84"/>
          <p:cNvSpPr>
            <a:spLocks noChangeArrowheads="1"/>
          </p:cNvSpPr>
          <p:nvPr/>
        </p:nvSpPr>
        <p:spPr bwMode="auto">
          <a:xfrm rot="21435706">
            <a:off x="3741594" y="4077079"/>
            <a:ext cx="343837" cy="334498"/>
          </a:xfrm>
          <a:prstGeom prst="ellipse">
            <a:avLst/>
          </a:prstGeom>
          <a:solidFill>
            <a:srgbClr val="FF9999"/>
          </a:solidFill>
          <a:ln w="28575" cap="rnd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88"/>
          <p:cNvSpPr>
            <a:spLocks/>
          </p:cNvSpPr>
          <p:nvPr/>
        </p:nvSpPr>
        <p:spPr bwMode="auto">
          <a:xfrm rot="21435706" flipV="1">
            <a:off x="4514413" y="3239596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92D050"/>
          </a:solidFill>
          <a:ln w="28575" cap="rnd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20628" y="2330513"/>
            <a:ext cx="3068989" cy="2918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335830" y="2741703"/>
            <a:ext cx="3068989" cy="2918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93866" y="1931916"/>
            <a:ext cx="3068989" cy="29185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 rot="2602829">
            <a:off x="5666183" y="423819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f(</a:t>
            </a:r>
            <a:r>
              <a:rPr lang="en-US" b="1" dirty="0" smtClean="0">
                <a:solidFill>
                  <a:srgbClr val="00B050"/>
                </a:solidFill>
              </a:rPr>
              <a:t>x</a:t>
            </a:r>
            <a:r>
              <a:rPr lang="en-US" dirty="0" smtClean="0">
                <a:solidFill>
                  <a:srgbClr val="00B050"/>
                </a:solidFill>
              </a:rPr>
              <a:t>)=1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rot="2602829">
            <a:off x="4512098" y="52552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f(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)=-1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rot="2602829">
            <a:off x="2998308" y="248471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f(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)=0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9906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6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Explanation: Regression for classification</a:t>
            </a:r>
            <a:br>
              <a:rPr lang="en-US" sz="3200" dirty="0" smtClean="0"/>
            </a:br>
            <a:r>
              <a:rPr lang="en-US" sz="3200" dirty="0" smtClean="0"/>
              <a:t>≡ LDA / Fisher linear discriminant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1676400" y="1676400"/>
            <a:ext cx="4537076" cy="3908425"/>
            <a:chOff x="2647" y="1394"/>
            <a:chExt cx="2858" cy="2462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647" y="1394"/>
              <a:ext cx="48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5214" y="3604"/>
              <a:ext cx="29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000000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000000"/>
                  </a:solidFill>
                  <a:latin typeface="Arial" pitchFamily="34" charset="0"/>
                </a:rPr>
                <a:t>1</a:t>
              </a:r>
              <a:endParaRPr lang="en-US" altLang="en-US" sz="20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2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442"/>
              <a:ext cx="1" cy="2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2446337" y="1753393"/>
            <a:ext cx="3767138" cy="3485357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55" name="Group 167"/>
          <p:cNvGrpSpPr>
            <a:grpSpLocks/>
          </p:cNvGrpSpPr>
          <p:nvPr/>
        </p:nvGrpSpPr>
        <p:grpSpPr bwMode="auto">
          <a:xfrm>
            <a:off x="2682880" y="1966913"/>
            <a:ext cx="3302001" cy="3130550"/>
            <a:chOff x="3281" y="1577"/>
            <a:chExt cx="2080" cy="1972"/>
          </a:xfrm>
        </p:grpSpPr>
        <p:grpSp>
          <p:nvGrpSpPr>
            <p:cNvPr id="56" name="Group 163"/>
            <p:cNvGrpSpPr>
              <a:grpSpLocks/>
            </p:cNvGrpSpPr>
            <p:nvPr/>
          </p:nvGrpSpPr>
          <p:grpSpPr bwMode="auto">
            <a:xfrm>
              <a:off x="3281" y="1885"/>
              <a:ext cx="1674" cy="1664"/>
              <a:chOff x="3281" y="1885"/>
              <a:chExt cx="1674" cy="1664"/>
            </a:xfrm>
          </p:grpSpPr>
          <p:grpSp>
            <p:nvGrpSpPr>
              <p:cNvPr id="60" name="Group 113"/>
              <p:cNvGrpSpPr>
                <a:grpSpLocks/>
              </p:cNvGrpSpPr>
              <p:nvPr/>
            </p:nvGrpSpPr>
            <p:grpSpPr bwMode="auto">
              <a:xfrm>
                <a:off x="3281" y="1885"/>
                <a:ext cx="1674" cy="1664"/>
                <a:chOff x="3281" y="1885"/>
                <a:chExt cx="1674" cy="1664"/>
              </a:xfrm>
            </p:grpSpPr>
            <p:grpSp>
              <p:nvGrpSpPr>
                <p:cNvPr id="64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Line 156"/>
                <p:cNvSpPr>
                  <a:spLocks noChangeShapeType="1"/>
                </p:cNvSpPr>
                <p:nvPr/>
              </p:nvSpPr>
              <p:spPr bwMode="auto">
                <a:xfrm>
                  <a:off x="3281" y="1885"/>
                  <a:ext cx="1674" cy="16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2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Oval 164"/>
            <p:cNvSpPr>
              <a:spLocks noChangeArrowheads="1"/>
            </p:cNvSpPr>
            <p:nvPr/>
          </p:nvSpPr>
          <p:spPr bwMode="auto">
            <a:xfrm>
              <a:off x="5024" y="1681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 flipV="1">
              <a:off x="5024" y="1825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166"/>
            <p:cNvSpPr txBox="1">
              <a:spLocks noChangeArrowheads="1"/>
            </p:cNvSpPr>
            <p:nvPr/>
          </p:nvSpPr>
          <p:spPr bwMode="auto">
            <a:xfrm>
              <a:off x="5118" y="1577"/>
              <a:ext cx="2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</a:t>
              </a:r>
              <a:endParaRPr lang="en-US" altLang="en-US" sz="2400" baseline="-250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422423" y="5334000"/>
            <a:ext cx="74167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covariance </a:t>
            </a:r>
            <a:r>
              <a:rPr lang="en-US" sz="2400" dirty="0"/>
              <a:t>matrix ≡ </a:t>
            </a:r>
            <a:r>
              <a:rPr lang="en-US" sz="2400" dirty="0" smtClean="0"/>
              <a:t>pooled within class covariance,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y </a:t>
            </a:r>
            <a:r>
              <a:rPr lang="en-US" sz="2400" dirty="0" smtClean="0">
                <a:sym typeface="Symbol"/>
              </a:rPr>
              <a:t> {</a:t>
            </a:r>
            <a:r>
              <a:rPr lang="en-US" sz="2400" dirty="0" smtClean="0"/>
              <a:t>+1/N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-1/N</a:t>
            </a:r>
            <a:r>
              <a:rPr lang="en-US" sz="2400" baseline="-25000" dirty="0" smtClean="0"/>
              <a:t>0</a:t>
            </a:r>
            <a:r>
              <a:rPr lang="en-US" sz="2400" dirty="0" smtClean="0">
                <a:sym typeface="Symbol"/>
              </a:rPr>
              <a:t>}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  <p:cxnSp>
        <p:nvCxnSpPr>
          <p:cNvPr id="110" name="Straight Connector 109"/>
          <p:cNvCxnSpPr>
            <a:endCxn id="109" idx="3"/>
          </p:cNvCxnSpPr>
          <p:nvPr/>
        </p:nvCxnSpPr>
        <p:spPr>
          <a:xfrm flipV="1">
            <a:off x="3573788" y="3236279"/>
            <a:ext cx="863319" cy="8578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84"/>
          <p:cNvSpPr>
            <a:spLocks noChangeArrowheads="1"/>
          </p:cNvSpPr>
          <p:nvPr/>
        </p:nvSpPr>
        <p:spPr bwMode="auto">
          <a:xfrm rot="21435706">
            <a:off x="3401870" y="3925472"/>
            <a:ext cx="343837" cy="334498"/>
          </a:xfrm>
          <a:prstGeom prst="ellipse">
            <a:avLst/>
          </a:prstGeom>
          <a:solidFill>
            <a:srgbClr val="FF9999"/>
          </a:solidFill>
          <a:ln w="28575" cap="rnd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88"/>
          <p:cNvSpPr>
            <a:spLocks/>
          </p:cNvSpPr>
          <p:nvPr/>
        </p:nvSpPr>
        <p:spPr bwMode="auto">
          <a:xfrm rot="21435706" flipV="1">
            <a:off x="4174689" y="3087989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92D050"/>
          </a:solidFill>
          <a:ln w="28575" cap="rnd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380904" y="2178906"/>
            <a:ext cx="3068989" cy="2918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96106" y="2590096"/>
            <a:ext cx="3068989" cy="2918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754142" y="1780309"/>
            <a:ext cx="3068989" cy="29185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 rot="2602829">
            <a:off x="5326459" y="408658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f(</a:t>
            </a:r>
            <a:r>
              <a:rPr lang="en-US" b="1" dirty="0" smtClean="0">
                <a:solidFill>
                  <a:srgbClr val="00B050"/>
                </a:solidFill>
              </a:rPr>
              <a:t>x</a:t>
            </a:r>
            <a:r>
              <a:rPr lang="en-US" dirty="0" smtClean="0">
                <a:solidFill>
                  <a:srgbClr val="00B050"/>
                </a:solidFill>
              </a:rPr>
              <a:t>)=1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 rot="2602829">
            <a:off x="4172374" y="510360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f(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)=-1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 rot="2602829">
            <a:off x="2658584" y="233311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f(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)=0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477000" y="2603352"/>
            <a:ext cx="26182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ym typeface="Symbol"/>
              </a:rPr>
              <a:t>LDA:</a:t>
            </a:r>
          </a:p>
          <a:p>
            <a:r>
              <a:rPr lang="en-US" sz="2400" b="1" dirty="0" smtClean="0">
                <a:sym typeface="Symbol"/>
              </a:rPr>
              <a:t>w</a:t>
            </a:r>
            <a:r>
              <a:rPr lang="en-US" sz="2400" dirty="0" smtClean="0">
                <a:sym typeface="Symbol"/>
              </a:rPr>
              <a:t>= </a:t>
            </a:r>
            <a:r>
              <a:rPr lang="en-US" sz="2400" b="1" dirty="0">
                <a:latin typeface="Symbol" panose="05050102010706020507" pitchFamily="18" charset="2"/>
                <a:sym typeface="Symbol"/>
              </a:rPr>
              <a:t>S</a:t>
            </a:r>
            <a:r>
              <a:rPr lang="en-US" sz="2400" baseline="30000" dirty="0">
                <a:latin typeface="Symbol" panose="05050102010706020507" pitchFamily="18" charset="2"/>
                <a:sym typeface="Symbol"/>
              </a:rPr>
              <a:t>-1</a:t>
            </a:r>
            <a:r>
              <a:rPr lang="en-US" sz="2400" dirty="0">
                <a:sym typeface="Symbol"/>
              </a:rPr>
              <a:t>(</a:t>
            </a:r>
            <a:r>
              <a:rPr lang="en-US" altLang="en-US" sz="2800" b="1" dirty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/>
              <a:t>[1]</a:t>
            </a:r>
            <a:r>
              <a:rPr lang="en-US" altLang="en-US" sz="2400" b="1" dirty="0"/>
              <a:t>– </a:t>
            </a:r>
            <a:r>
              <a:rPr lang="en-US" altLang="en-US" sz="2800" b="1" dirty="0">
                <a:latin typeface="Symbol" panose="05050102010706020507" pitchFamily="18" charset="2"/>
              </a:rPr>
              <a:t>m</a:t>
            </a:r>
            <a:r>
              <a:rPr lang="en-US" altLang="en-US" sz="2400" b="1" baseline="30000" dirty="0" smtClean="0"/>
              <a:t>[0]</a:t>
            </a:r>
            <a:r>
              <a:rPr lang="en-US" altLang="en-US" sz="2400" dirty="0" smtClean="0"/>
              <a:t>)</a:t>
            </a: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 smtClean="0">
                <a:sym typeface="Symbol"/>
              </a:rPr>
              <a:t>REGRESSION:</a:t>
            </a:r>
          </a:p>
          <a:p>
            <a:r>
              <a:rPr lang="en-US" sz="2400" b="1" dirty="0" smtClean="0">
                <a:sym typeface="Symbol"/>
              </a:rPr>
              <a:t>w</a:t>
            </a:r>
            <a:r>
              <a:rPr lang="en-US" sz="2400" dirty="0" smtClean="0">
                <a:sym typeface="Symbol"/>
              </a:rPr>
              <a:t>= </a:t>
            </a:r>
            <a:r>
              <a:rPr lang="en-US" sz="2400" b="1" dirty="0" smtClean="0">
                <a:latin typeface="Symbol" panose="05050102010706020507" pitchFamily="18" charset="2"/>
                <a:sym typeface="Symbol"/>
              </a:rPr>
              <a:t>S</a:t>
            </a:r>
            <a:r>
              <a:rPr lang="en-US" sz="2400" baseline="30000" dirty="0" smtClean="0">
                <a:latin typeface="Symbol" panose="05050102010706020507" pitchFamily="18" charset="2"/>
                <a:sym typeface="Symbol"/>
              </a:rPr>
              <a:t>-1</a:t>
            </a:r>
            <a:r>
              <a:rPr lang="en-US" sz="2400" dirty="0" smtClean="0">
                <a:sym typeface="Symbol"/>
              </a:rPr>
              <a:t>X</a:t>
            </a:r>
            <a:r>
              <a:rPr lang="en-US" sz="2400" baseline="30000" dirty="0" smtClean="0">
                <a:sym typeface="Symbol"/>
              </a:rPr>
              <a:t>T</a:t>
            </a:r>
            <a:r>
              <a:rPr lang="en-US" sz="2400" b="1" dirty="0" smtClean="0">
                <a:sym typeface="Symbol"/>
              </a:rPr>
              <a:t>y</a:t>
            </a:r>
            <a:endParaRPr lang="en-US" b="1" dirty="0">
              <a:solidFill>
                <a:srgbClr val="A6A6A6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477000" y="2516015"/>
            <a:ext cx="2819400" cy="2970385"/>
            <a:chOff x="6477000" y="2516015"/>
            <a:chExt cx="2819400" cy="2970385"/>
          </a:xfrm>
        </p:grpSpPr>
        <p:sp>
          <p:nvSpPr>
            <p:cNvPr id="120" name="Rectangle 119"/>
            <p:cNvSpPr/>
            <p:nvPr/>
          </p:nvSpPr>
          <p:spPr>
            <a:xfrm>
              <a:off x="6525768" y="2516015"/>
              <a:ext cx="2770632" cy="2000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ym typeface="Symbol"/>
                </a:rPr>
                <a:t>LDA:</a:t>
              </a:r>
            </a:p>
            <a:p>
              <a:r>
                <a:rPr lang="en-US" sz="2400" b="1" dirty="0" smtClean="0">
                  <a:sym typeface="Symbol"/>
                </a:rPr>
                <a:t>w</a:t>
              </a:r>
              <a:r>
                <a:rPr lang="en-US" sz="2400" dirty="0" smtClean="0">
                  <a:sym typeface="Symbol"/>
                </a:rPr>
                <a:t>= </a:t>
              </a:r>
              <a:r>
                <a:rPr lang="en-US" sz="2400" b="1" dirty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sz="2400" dirty="0">
                  <a:sym typeface="Symbol"/>
                </a:rPr>
                <a:t>(</a:t>
              </a:r>
              <a:r>
                <a:rPr lang="en-US" altLang="en-US" sz="2800" b="1" dirty="0">
                  <a:latin typeface="Symbol" panose="05050102010706020507" pitchFamily="18" charset="2"/>
                </a:rPr>
                <a:t>m</a:t>
              </a:r>
              <a:r>
                <a:rPr lang="en-US" altLang="en-US" sz="2400" b="1" baseline="30000" dirty="0"/>
                <a:t>[1]</a:t>
              </a:r>
              <a:r>
                <a:rPr lang="en-US" altLang="en-US" sz="2400" b="1" dirty="0"/>
                <a:t>– </a:t>
              </a:r>
              <a:r>
                <a:rPr lang="en-US" altLang="en-US" sz="2800" b="1" dirty="0">
                  <a:latin typeface="Symbol" panose="05050102010706020507" pitchFamily="18" charset="2"/>
                </a:rPr>
                <a:t>m</a:t>
              </a:r>
              <a:r>
                <a:rPr lang="en-US" altLang="en-US" sz="2400" b="1" baseline="30000" dirty="0" smtClean="0"/>
                <a:t>[0]</a:t>
              </a:r>
              <a:r>
                <a:rPr lang="en-US" altLang="en-US" sz="2400" dirty="0" smtClean="0"/>
                <a:t>)</a:t>
              </a:r>
            </a:p>
            <a:p>
              <a:endParaRPr lang="en-US" sz="2400" dirty="0">
                <a:sym typeface="Symbol" pitchFamily="18" charset="2"/>
              </a:endParaRPr>
            </a:p>
            <a:p>
              <a:r>
                <a:rPr lang="en-US" sz="2400" dirty="0" smtClean="0">
                  <a:sym typeface="Symbol"/>
                </a:rPr>
                <a:t>RIDGE REGRESSION:</a:t>
              </a:r>
            </a:p>
            <a:p>
              <a:r>
                <a:rPr lang="en-US" sz="2400" b="1" dirty="0" smtClean="0">
                  <a:sym typeface="Symbol"/>
                </a:rPr>
                <a:t>w</a:t>
              </a:r>
              <a:r>
                <a:rPr lang="en-US" sz="2400" dirty="0" smtClean="0">
                  <a:sym typeface="Symbol"/>
                </a:rPr>
                <a:t>= </a:t>
              </a:r>
              <a:r>
                <a:rPr lang="en-US" sz="2400" b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</a:t>
              </a:r>
              <a:r>
                <a:rPr lang="en-US" sz="2400" dirty="0" smtClean="0">
                  <a:sym typeface="Symbol"/>
                </a:rPr>
                <a:t>X</a:t>
              </a:r>
              <a:r>
                <a:rPr lang="en-US" sz="2400" baseline="30000" dirty="0" smtClean="0">
                  <a:sym typeface="Symbol"/>
                </a:rPr>
                <a:t>T</a:t>
              </a:r>
              <a:r>
                <a:rPr lang="en-US" sz="2400" b="1" dirty="0" smtClean="0">
                  <a:sym typeface="Symbol"/>
                </a:rPr>
                <a:t>y</a:t>
              </a:r>
              <a:endParaRPr lang="en-US" b="1" dirty="0">
                <a:solidFill>
                  <a:srgbClr val="A6A6A6"/>
                </a:solidFill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7010400" y="2935289"/>
              <a:ext cx="457200" cy="1643856"/>
              <a:chOff x="7010400" y="2935289"/>
              <a:chExt cx="533400" cy="162324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7010400" y="2935289"/>
                <a:ext cx="533400" cy="50799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7010400" y="4050538"/>
                <a:ext cx="533400" cy="50799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Oval 121"/>
            <p:cNvSpPr/>
            <p:nvPr/>
          </p:nvSpPr>
          <p:spPr>
            <a:xfrm>
              <a:off x="6477000" y="4908522"/>
              <a:ext cx="2514600" cy="577878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744151" y="4579203"/>
              <a:ext cx="213071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latin typeface="+mj-lt"/>
                  <a:sym typeface="Symbol"/>
                </a:rPr>
                <a:t>Regularized </a:t>
              </a:r>
              <a:r>
                <a:rPr lang="en-US" sz="2400" b="1" dirty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>
                  <a:latin typeface="Symbol" panose="05050102010706020507" pitchFamily="18" charset="2"/>
                  <a:sym typeface="Symbol"/>
                </a:rPr>
                <a:t>-1</a:t>
              </a:r>
              <a:endParaRPr lang="en-US" sz="2400" dirty="0" smtClean="0">
                <a:latin typeface="+mj-lt"/>
                <a:sym typeface="Symbol"/>
              </a:endParaRPr>
            </a:p>
            <a:p>
              <a:r>
                <a:rPr lang="en-US" sz="2400" b="1" dirty="0" smtClean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 smtClean="0">
                  <a:latin typeface="Symbol" panose="05050102010706020507" pitchFamily="18" charset="2"/>
                  <a:sym typeface="Symbol"/>
                </a:rPr>
                <a:t>-1 = </a:t>
              </a:r>
              <a:r>
                <a:rPr lang="en-US" altLang="en-US" sz="2400" dirty="0"/>
                <a:t>(X</a:t>
              </a:r>
              <a:r>
                <a:rPr lang="en-US" altLang="en-US" sz="2400" baseline="30000" dirty="0"/>
                <a:t>T </a:t>
              </a:r>
              <a:r>
                <a:rPr lang="en-US" altLang="en-US" sz="2400" dirty="0"/>
                <a:t>X +</a:t>
              </a:r>
              <a:r>
                <a:rPr lang="en-US" altLang="en-US" sz="2400" dirty="0" err="1">
                  <a:latin typeface="Symbol" pitchFamily="18" charset="2"/>
                </a:rPr>
                <a:t>l</a:t>
              </a:r>
              <a:r>
                <a:rPr lang="en-US" altLang="en-US" sz="2400" dirty="0" err="1"/>
                <a:t>I</a:t>
              </a:r>
              <a:r>
                <a:rPr lang="en-US" altLang="en-US" sz="2400" dirty="0"/>
                <a:t>)</a:t>
              </a:r>
              <a:r>
                <a:rPr lang="en-US" altLang="en-US" sz="2400" baseline="30000" dirty="0"/>
                <a:t>-1 </a:t>
              </a:r>
              <a:endParaRPr lang="en-US" sz="2400" b="1" dirty="0">
                <a:solidFill>
                  <a:srgbClr val="A6A6A6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961589" y="2971800"/>
              <a:ext cx="5822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>
                  <a:latin typeface="Symbol" panose="05050102010706020507" pitchFamily="18" charset="2"/>
                  <a:sym typeface="Symbol"/>
                </a:rPr>
                <a:t>-1</a:t>
              </a:r>
              <a:endParaRPr lang="en-US" sz="24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961589" y="4038600"/>
              <a:ext cx="5822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Symbol" panose="05050102010706020507" pitchFamily="18" charset="2"/>
                  <a:sym typeface="Symbol"/>
                </a:rPr>
                <a:t>S</a:t>
              </a:r>
              <a:r>
                <a:rPr lang="en-US" sz="2400" baseline="30000" dirty="0">
                  <a:latin typeface="Symbol" panose="05050102010706020507" pitchFamily="18" charset="2"/>
                  <a:sym typeface="Symbol"/>
                </a:rPr>
                <a:t>-1</a:t>
              </a:r>
              <a:endParaRPr lang="en-US" sz="2400" dirty="0"/>
            </a:p>
          </p:txBody>
        </p:sp>
      </p:grpSp>
      <p:pic>
        <p:nvPicPr>
          <p:cNvPr id="1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866775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6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logistic regression?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697161" y="1904207"/>
            <a:ext cx="4384675" cy="3829050"/>
            <a:chOff x="2647" y="1442"/>
            <a:chExt cx="2762" cy="2412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444" y="2014"/>
              <a:ext cx="1353" cy="1377"/>
              <a:chOff x="-236" y="-178"/>
              <a:chExt cx="1353" cy="1377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66" y="96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89" y="831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20" y="1083"/>
                <a:ext cx="116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1" y="1021"/>
                <a:ext cx="116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-202" y="583"/>
                <a:ext cx="118" cy="116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-236" y="470"/>
                <a:ext cx="117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269" y="68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84" y="90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74" y="511"/>
                <a:ext cx="116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477" y="789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213" y="466"/>
                <a:ext cx="113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34" y="472"/>
                <a:ext cx="117" cy="11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" y="275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-184" y="79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-83" y="125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619" y="101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auto">
              <a:xfrm>
                <a:off x="-58" y="872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auto">
              <a:xfrm>
                <a:off x="125" y="669"/>
                <a:ext cx="118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auto">
              <a:xfrm>
                <a:off x="-20" y="613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Oval 23"/>
              <p:cNvSpPr>
                <a:spLocks noChangeArrowheads="1"/>
              </p:cNvSpPr>
              <p:nvPr/>
            </p:nvSpPr>
            <p:spPr bwMode="auto">
              <a:xfrm>
                <a:off x="-184" y="974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Oval 24"/>
              <p:cNvSpPr>
                <a:spLocks noChangeArrowheads="1"/>
              </p:cNvSpPr>
              <p:nvPr/>
            </p:nvSpPr>
            <p:spPr bwMode="auto">
              <a:xfrm>
                <a:off x="-161" y="315"/>
                <a:ext cx="118" cy="115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Oval 25"/>
              <p:cNvSpPr>
                <a:spLocks noChangeArrowheads="1"/>
              </p:cNvSpPr>
              <p:nvPr/>
            </p:nvSpPr>
            <p:spPr bwMode="auto">
              <a:xfrm>
                <a:off x="499" y="18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Oval 26"/>
              <p:cNvSpPr>
                <a:spLocks noChangeArrowheads="1"/>
              </p:cNvSpPr>
              <p:nvPr/>
            </p:nvSpPr>
            <p:spPr bwMode="auto">
              <a:xfrm>
                <a:off x="733" y="72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Oval 27"/>
              <p:cNvSpPr>
                <a:spLocks noChangeArrowheads="1"/>
              </p:cNvSpPr>
              <p:nvPr/>
            </p:nvSpPr>
            <p:spPr bwMode="auto">
              <a:xfrm>
                <a:off x="916" y="753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28"/>
              <p:cNvSpPr>
                <a:spLocks noChangeArrowheads="1"/>
              </p:cNvSpPr>
              <p:nvPr/>
            </p:nvSpPr>
            <p:spPr bwMode="auto">
              <a:xfrm>
                <a:off x="0" y="67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29"/>
              <p:cNvSpPr>
                <a:spLocks noChangeArrowheads="1"/>
              </p:cNvSpPr>
              <p:nvPr/>
            </p:nvSpPr>
            <p:spPr bwMode="auto">
              <a:xfrm>
                <a:off x="296" y="29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Oval 30"/>
              <p:cNvSpPr>
                <a:spLocks noChangeArrowheads="1"/>
              </p:cNvSpPr>
              <p:nvPr/>
            </p:nvSpPr>
            <p:spPr bwMode="auto">
              <a:xfrm>
                <a:off x="136" y="52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31"/>
              <p:cNvSpPr>
                <a:spLocks noChangeArrowheads="1"/>
              </p:cNvSpPr>
              <p:nvPr/>
            </p:nvSpPr>
            <p:spPr bwMode="auto">
              <a:xfrm>
                <a:off x="6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32"/>
              <p:cNvSpPr>
                <a:spLocks noChangeArrowheads="1"/>
              </p:cNvSpPr>
              <p:nvPr/>
            </p:nvSpPr>
            <p:spPr bwMode="auto">
              <a:xfrm>
                <a:off x="564" y="6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33"/>
              <p:cNvSpPr>
                <a:spLocks noChangeArrowheads="1"/>
              </p:cNvSpPr>
              <p:nvPr/>
            </p:nvSpPr>
            <p:spPr bwMode="auto">
              <a:xfrm>
                <a:off x="392" y="1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34"/>
              <p:cNvSpPr>
                <a:spLocks noChangeArrowheads="1"/>
              </p:cNvSpPr>
              <p:nvPr/>
            </p:nvSpPr>
            <p:spPr bwMode="auto">
              <a:xfrm>
                <a:off x="404" y="-57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35"/>
              <p:cNvSpPr>
                <a:spLocks noChangeArrowheads="1"/>
              </p:cNvSpPr>
              <p:nvPr/>
            </p:nvSpPr>
            <p:spPr bwMode="auto">
              <a:xfrm>
                <a:off x="524" y="-17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36"/>
              <p:cNvSpPr>
                <a:spLocks noChangeArrowheads="1"/>
              </p:cNvSpPr>
              <p:nvPr/>
            </p:nvSpPr>
            <p:spPr bwMode="auto">
              <a:xfrm>
                <a:off x="6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37"/>
              <p:cNvSpPr>
                <a:spLocks noChangeArrowheads="1"/>
              </p:cNvSpPr>
              <p:nvPr/>
            </p:nvSpPr>
            <p:spPr bwMode="auto">
              <a:xfrm>
                <a:off x="628" y="16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38"/>
              <p:cNvSpPr>
                <a:spLocks noChangeArrowheads="1"/>
              </p:cNvSpPr>
              <p:nvPr/>
            </p:nvSpPr>
            <p:spPr bwMode="auto">
              <a:xfrm>
                <a:off x="840" y="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Oval 39"/>
              <p:cNvSpPr>
                <a:spLocks noChangeArrowheads="1"/>
              </p:cNvSpPr>
              <p:nvPr/>
            </p:nvSpPr>
            <p:spPr bwMode="auto">
              <a:xfrm>
                <a:off x="552" y="50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580" y="3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Oval 41"/>
              <p:cNvSpPr>
                <a:spLocks noChangeArrowheads="1"/>
              </p:cNvSpPr>
              <p:nvPr/>
            </p:nvSpPr>
            <p:spPr bwMode="auto">
              <a:xfrm>
                <a:off x="712" y="3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844" y="28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788" y="140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936" y="168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840" y="456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Oval 46"/>
              <p:cNvSpPr>
                <a:spLocks noChangeArrowheads="1"/>
              </p:cNvSpPr>
              <p:nvPr/>
            </p:nvSpPr>
            <p:spPr bwMode="auto">
              <a:xfrm>
                <a:off x="1000" y="504"/>
                <a:ext cx="117" cy="11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Text Box 47"/>
            <p:cNvSpPr txBox="1">
              <a:spLocks noChangeArrowheads="1"/>
            </p:cNvSpPr>
            <p:nvPr/>
          </p:nvSpPr>
          <p:spPr bwMode="auto">
            <a:xfrm>
              <a:off x="2647" y="2450"/>
              <a:ext cx="48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r" eaLnBrk="0" hangingPunct="0"/>
              <a:r>
                <a:rPr lang="en-US" altLang="en-US" sz="2000" b="1" dirty="0" smtClean="0">
                  <a:solidFill>
                    <a:srgbClr val="A6A6A6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A6A6A6"/>
                  </a:solidFill>
                  <a:latin typeface="Arial" pitchFamily="34" charset="0"/>
                </a:rPr>
                <a:t>2</a:t>
              </a:r>
            </a:p>
            <a:p>
              <a:pPr algn="r" eaLnBrk="0" hangingPunct="0"/>
              <a:endParaRPr lang="en-US" altLang="en-US" sz="2000" b="1" dirty="0">
                <a:solidFill>
                  <a:srgbClr val="A6A6A6"/>
                </a:solidFill>
                <a:latin typeface="Arial" pitchFamily="34" charset="0"/>
              </a:endParaRPr>
            </a:p>
          </p:txBody>
        </p:sp>
        <p:sp>
          <p:nvSpPr>
            <p:cNvPr id="8" name="Text Box 48"/>
            <p:cNvSpPr txBox="1">
              <a:spLocks noChangeArrowheads="1"/>
            </p:cNvSpPr>
            <p:nvPr/>
          </p:nvSpPr>
          <p:spPr bwMode="auto">
            <a:xfrm>
              <a:off x="4158" y="3602"/>
              <a:ext cx="29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000" b="1" dirty="0" smtClean="0">
                  <a:solidFill>
                    <a:srgbClr val="A6A6A6"/>
                  </a:solidFill>
                  <a:latin typeface="Arial" pitchFamily="34" charset="0"/>
                </a:rPr>
                <a:t>x</a:t>
              </a:r>
              <a:r>
                <a:rPr lang="en-US" altLang="en-US" sz="2000" b="1" baseline="-25000" dirty="0" smtClean="0">
                  <a:solidFill>
                    <a:srgbClr val="A6A6A6"/>
                  </a:solidFill>
                  <a:latin typeface="Arial" pitchFamily="34" charset="0"/>
                </a:rPr>
                <a:t>1</a:t>
              </a:r>
              <a:endParaRPr lang="en-US" altLang="en-US" sz="2000" b="1" dirty="0">
                <a:solidFill>
                  <a:srgbClr val="A6A6A6"/>
                </a:solidFill>
                <a:latin typeface="Arial" pitchFamily="34" charset="0"/>
              </a:endParaRPr>
            </a:p>
          </p:txBody>
        </p:sp>
        <p:sp>
          <p:nvSpPr>
            <p:cNvPr id="9" name="Line 49"/>
            <p:cNvSpPr>
              <a:spLocks noChangeShapeType="1"/>
            </p:cNvSpPr>
            <p:nvPr/>
          </p:nvSpPr>
          <p:spPr bwMode="auto">
            <a:xfrm>
              <a:off x="3136" y="3632"/>
              <a:ext cx="22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0"/>
            <p:cNvSpPr>
              <a:spLocks noChangeShapeType="1"/>
            </p:cNvSpPr>
            <p:nvPr/>
          </p:nvSpPr>
          <p:spPr bwMode="auto">
            <a:xfrm flipV="1">
              <a:off x="3132" y="1442"/>
              <a:ext cx="1" cy="21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2967037" y="1600200"/>
            <a:ext cx="4572000" cy="4133057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55" name="Group 167"/>
          <p:cNvGrpSpPr>
            <a:grpSpLocks/>
          </p:cNvGrpSpPr>
          <p:nvPr/>
        </p:nvGrpSpPr>
        <p:grpSpPr bwMode="auto">
          <a:xfrm>
            <a:off x="2654304" y="1608933"/>
            <a:ext cx="4656139" cy="4029076"/>
            <a:chOff x="2620" y="1256"/>
            <a:chExt cx="2933" cy="2538"/>
          </a:xfrm>
        </p:grpSpPr>
        <p:grpSp>
          <p:nvGrpSpPr>
            <p:cNvPr id="56" name="Group 163"/>
            <p:cNvGrpSpPr>
              <a:grpSpLocks/>
            </p:cNvGrpSpPr>
            <p:nvPr/>
          </p:nvGrpSpPr>
          <p:grpSpPr bwMode="auto">
            <a:xfrm>
              <a:off x="2620" y="1256"/>
              <a:ext cx="2596" cy="2538"/>
              <a:chOff x="2620" y="1256"/>
              <a:chExt cx="2596" cy="2538"/>
            </a:xfrm>
          </p:grpSpPr>
          <p:grpSp>
            <p:nvGrpSpPr>
              <p:cNvPr id="60" name="Group 113"/>
              <p:cNvGrpSpPr>
                <a:grpSpLocks/>
              </p:cNvGrpSpPr>
              <p:nvPr/>
            </p:nvGrpSpPr>
            <p:grpSpPr bwMode="auto">
              <a:xfrm>
                <a:off x="2620" y="1256"/>
                <a:ext cx="2596" cy="2538"/>
                <a:chOff x="2620" y="1256"/>
                <a:chExt cx="2596" cy="2538"/>
              </a:xfrm>
            </p:grpSpPr>
            <p:grpSp>
              <p:nvGrpSpPr>
                <p:cNvPr id="64" name="Group 114"/>
                <p:cNvGrpSpPr>
                  <a:grpSpLocks/>
                </p:cNvGrpSpPr>
                <p:nvPr/>
              </p:nvGrpSpPr>
              <p:grpSpPr bwMode="auto">
                <a:xfrm>
                  <a:off x="3444" y="2012"/>
                  <a:ext cx="1365" cy="1378"/>
                  <a:chOff x="3444" y="2012"/>
                  <a:chExt cx="1365" cy="1378"/>
                </a:xfrm>
              </p:grpSpPr>
              <p:sp>
                <p:nvSpPr>
                  <p:cNvPr id="6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4046" y="3151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3769" y="3022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3900" y="3274"/>
                    <a:ext cx="116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3212"/>
                    <a:ext cx="116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3478" y="2774"/>
                    <a:ext cx="118" cy="116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3444" y="2661"/>
                    <a:ext cx="117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3949" y="287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964" y="3098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4054" y="2702"/>
                    <a:ext cx="116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4157" y="2980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893" y="2657"/>
                    <a:ext cx="113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714" y="2663"/>
                    <a:ext cx="117" cy="113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3698" y="2466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28"/>
                  <p:cNvSpPr>
                    <a:spLocks/>
                  </p:cNvSpPr>
                  <p:nvPr/>
                </p:nvSpPr>
                <p:spPr bwMode="auto">
                  <a:xfrm flipV="1">
                    <a:off x="4227" y="2693"/>
                    <a:ext cx="147" cy="139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29"/>
                  <p:cNvSpPr>
                    <a:spLocks/>
                  </p:cNvSpPr>
                  <p:nvPr/>
                </p:nvSpPr>
                <p:spPr bwMode="auto">
                  <a:xfrm flipV="1">
                    <a:off x="4582" y="2928"/>
                    <a:ext cx="147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130"/>
                  <p:cNvSpPr>
                    <a:spLocks/>
                  </p:cNvSpPr>
                  <p:nvPr/>
                </p:nvSpPr>
                <p:spPr bwMode="auto">
                  <a:xfrm flipV="1">
                    <a:off x="4219" y="2772"/>
                    <a:ext cx="147" cy="138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131"/>
                  <p:cNvSpPr>
                    <a:spLocks/>
                  </p:cNvSpPr>
                  <p:nvPr/>
                </p:nvSpPr>
                <p:spPr bwMode="auto">
                  <a:xfrm flipV="1">
                    <a:off x="4052" y="2284"/>
                    <a:ext cx="147" cy="137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32"/>
                  <p:cNvSpPr>
                    <a:spLocks/>
                  </p:cNvSpPr>
                  <p:nvPr/>
                </p:nvSpPr>
                <p:spPr bwMode="auto">
                  <a:xfrm flipV="1">
                    <a:off x="4584" y="2353"/>
                    <a:ext cx="150" cy="140"/>
                  </a:xfrm>
                  <a:custGeom>
                    <a:avLst/>
                    <a:gdLst>
                      <a:gd name="T0" fmla="*/ 0 w 69"/>
                      <a:gd name="T1" fmla="*/ 41 h 65"/>
                      <a:gd name="T2" fmla="*/ 26 w 69"/>
                      <a:gd name="T3" fmla="*/ 41 h 65"/>
                      <a:gd name="T4" fmla="*/ 35 w 69"/>
                      <a:gd name="T5" fmla="*/ 65 h 65"/>
                      <a:gd name="T6" fmla="*/ 43 w 69"/>
                      <a:gd name="T7" fmla="*/ 41 h 65"/>
                      <a:gd name="T8" fmla="*/ 69 w 69"/>
                      <a:gd name="T9" fmla="*/ 41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5" y="65"/>
                        </a:lnTo>
                        <a:lnTo>
                          <a:pt x="43" y="41"/>
                        </a:lnTo>
                        <a:lnTo>
                          <a:pt x="69" y="41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3"/>
                  <p:cNvSpPr>
                    <a:spLocks/>
                  </p:cNvSpPr>
                  <p:nvPr/>
                </p:nvSpPr>
                <p:spPr bwMode="auto">
                  <a:xfrm flipV="1">
                    <a:off x="4074" y="2136"/>
                    <a:ext cx="149" cy="138"/>
                  </a:xfrm>
                  <a:custGeom>
                    <a:avLst/>
                    <a:gdLst>
                      <a:gd name="T0" fmla="*/ 0 w 69"/>
                      <a:gd name="T1" fmla="*/ 40 h 65"/>
                      <a:gd name="T2" fmla="*/ 26 w 69"/>
                      <a:gd name="T3" fmla="*/ 40 h 65"/>
                      <a:gd name="T4" fmla="*/ 35 w 69"/>
                      <a:gd name="T5" fmla="*/ 65 h 65"/>
                      <a:gd name="T6" fmla="*/ 43 w 69"/>
                      <a:gd name="T7" fmla="*/ 40 h 65"/>
                      <a:gd name="T8" fmla="*/ 69 w 69"/>
                      <a:gd name="T9" fmla="*/ 40 h 65"/>
                      <a:gd name="T10" fmla="*/ 48 w 69"/>
                      <a:gd name="T11" fmla="*/ 25 h 65"/>
                      <a:gd name="T12" fmla="*/ 56 w 69"/>
                      <a:gd name="T13" fmla="*/ 0 h 65"/>
                      <a:gd name="T14" fmla="*/ 35 w 69"/>
                      <a:gd name="T15" fmla="*/ 15 h 65"/>
                      <a:gd name="T16" fmla="*/ 13 w 69"/>
                      <a:gd name="T17" fmla="*/ 0 h 65"/>
                      <a:gd name="T18" fmla="*/ 21 w 69"/>
                      <a:gd name="T19" fmla="*/ 25 h 65"/>
                      <a:gd name="T20" fmla="*/ 0 w 69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9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5" y="65"/>
                        </a:lnTo>
                        <a:lnTo>
                          <a:pt x="43" y="40"/>
                        </a:lnTo>
                        <a:lnTo>
                          <a:pt x="69" y="40"/>
                        </a:lnTo>
                        <a:lnTo>
                          <a:pt x="48" y="25"/>
                        </a:lnTo>
                        <a:lnTo>
                          <a:pt x="56" y="0"/>
                        </a:lnTo>
                        <a:lnTo>
                          <a:pt x="35" y="15"/>
                        </a:lnTo>
                        <a:lnTo>
                          <a:pt x="13" y="0"/>
                        </a:lnTo>
                        <a:lnTo>
                          <a:pt x="21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4"/>
                  <p:cNvSpPr>
                    <a:spLocks/>
                  </p:cNvSpPr>
                  <p:nvPr/>
                </p:nvSpPr>
                <p:spPr bwMode="auto">
                  <a:xfrm flipV="1">
                    <a:off x="4242" y="2571"/>
                    <a:ext cx="147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5"/>
                  <p:cNvSpPr>
                    <a:spLocks/>
                  </p:cNvSpPr>
                  <p:nvPr/>
                </p:nvSpPr>
                <p:spPr bwMode="auto">
                  <a:xfrm flipV="1">
                    <a:off x="4297" y="2340"/>
                    <a:ext cx="148" cy="136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36"/>
                  <p:cNvSpPr>
                    <a:spLocks/>
                  </p:cNvSpPr>
                  <p:nvPr/>
                </p:nvSpPr>
                <p:spPr bwMode="auto">
                  <a:xfrm flipV="1">
                    <a:off x="3800" y="2222"/>
                    <a:ext cx="146" cy="137"/>
                  </a:xfrm>
                  <a:custGeom>
                    <a:avLst/>
                    <a:gdLst>
                      <a:gd name="T0" fmla="*/ 0 w 68"/>
                      <a:gd name="T1" fmla="*/ 40 h 65"/>
                      <a:gd name="T2" fmla="*/ 26 w 68"/>
                      <a:gd name="T3" fmla="*/ 40 h 65"/>
                      <a:gd name="T4" fmla="*/ 34 w 68"/>
                      <a:gd name="T5" fmla="*/ 65 h 65"/>
                      <a:gd name="T6" fmla="*/ 42 w 68"/>
                      <a:gd name="T7" fmla="*/ 40 h 65"/>
                      <a:gd name="T8" fmla="*/ 68 w 68"/>
                      <a:gd name="T9" fmla="*/ 40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0"/>
                        </a:moveTo>
                        <a:lnTo>
                          <a:pt x="26" y="40"/>
                        </a:lnTo>
                        <a:lnTo>
                          <a:pt x="34" y="65"/>
                        </a:lnTo>
                        <a:lnTo>
                          <a:pt x="42" y="40"/>
                        </a:lnTo>
                        <a:lnTo>
                          <a:pt x="68" y="40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 137"/>
                  <p:cNvSpPr>
                    <a:spLocks/>
                  </p:cNvSpPr>
                  <p:nvPr/>
                </p:nvSpPr>
                <p:spPr bwMode="auto">
                  <a:xfrm flipV="1">
                    <a:off x="3721" y="2092"/>
                    <a:ext cx="148" cy="137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 138"/>
                  <p:cNvSpPr>
                    <a:spLocks/>
                  </p:cNvSpPr>
                  <p:nvPr/>
                </p:nvSpPr>
                <p:spPr bwMode="auto">
                  <a:xfrm flipV="1">
                    <a:off x="4192" y="2012"/>
                    <a:ext cx="148" cy="140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39"/>
                  <p:cNvSpPr>
                    <a:spLocks/>
                  </p:cNvSpPr>
                  <p:nvPr/>
                </p:nvSpPr>
                <p:spPr bwMode="auto">
                  <a:xfrm flipV="1">
                    <a:off x="3962" y="247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40"/>
                  <p:cNvSpPr>
                    <a:spLocks/>
                  </p:cNvSpPr>
                  <p:nvPr/>
                </p:nvSpPr>
                <p:spPr bwMode="auto">
                  <a:xfrm flipV="1">
                    <a:off x="4504" y="2187"/>
                    <a:ext cx="146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298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3597" y="2316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4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4299" y="3204"/>
                    <a:ext cx="117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3622" y="3063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3805" y="2860"/>
                    <a:ext cx="118" cy="114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3660" y="2804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496" y="3165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519" y="2506"/>
                    <a:ext cx="118" cy="115"/>
                  </a:xfrm>
                  <a:prstGeom prst="ellipse">
                    <a:avLst/>
                  </a:pr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CC33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 149"/>
                  <p:cNvSpPr>
                    <a:spLocks/>
                  </p:cNvSpPr>
                  <p:nvPr/>
                </p:nvSpPr>
                <p:spPr bwMode="auto">
                  <a:xfrm flipV="1">
                    <a:off x="4455" y="2316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 150"/>
                  <p:cNvSpPr>
                    <a:spLocks/>
                  </p:cNvSpPr>
                  <p:nvPr/>
                </p:nvSpPr>
                <p:spPr bwMode="auto">
                  <a:xfrm flipV="1">
                    <a:off x="4304" y="2192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51"/>
                  <p:cNvSpPr>
                    <a:spLocks/>
                  </p:cNvSpPr>
                  <p:nvPr/>
                </p:nvSpPr>
                <p:spPr bwMode="auto">
                  <a:xfrm flipV="1">
                    <a:off x="4505" y="2453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52"/>
                  <p:cNvSpPr>
                    <a:spLocks/>
                  </p:cNvSpPr>
                  <p:nvPr/>
                </p:nvSpPr>
                <p:spPr bwMode="auto">
                  <a:xfrm flipV="1">
                    <a:off x="4380" y="2510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53"/>
                  <p:cNvSpPr>
                    <a:spLocks/>
                  </p:cNvSpPr>
                  <p:nvPr/>
                </p:nvSpPr>
                <p:spPr bwMode="auto">
                  <a:xfrm flipV="1">
                    <a:off x="4661" y="2676"/>
                    <a:ext cx="148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 154"/>
                  <p:cNvSpPr>
                    <a:spLocks/>
                  </p:cNvSpPr>
                  <p:nvPr/>
                </p:nvSpPr>
                <p:spPr bwMode="auto">
                  <a:xfrm flipV="1">
                    <a:off x="4503" y="2627"/>
                    <a:ext cx="147" cy="138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 155"/>
                  <p:cNvSpPr>
                    <a:spLocks/>
                  </p:cNvSpPr>
                  <p:nvPr/>
                </p:nvSpPr>
                <p:spPr bwMode="auto">
                  <a:xfrm flipV="1">
                    <a:off x="4399" y="2902"/>
                    <a:ext cx="147" cy="139"/>
                  </a:xfrm>
                  <a:custGeom>
                    <a:avLst/>
                    <a:gdLst>
                      <a:gd name="T0" fmla="*/ 0 w 68"/>
                      <a:gd name="T1" fmla="*/ 41 h 65"/>
                      <a:gd name="T2" fmla="*/ 26 w 68"/>
                      <a:gd name="T3" fmla="*/ 41 h 65"/>
                      <a:gd name="T4" fmla="*/ 34 w 68"/>
                      <a:gd name="T5" fmla="*/ 65 h 65"/>
                      <a:gd name="T6" fmla="*/ 42 w 68"/>
                      <a:gd name="T7" fmla="*/ 41 h 65"/>
                      <a:gd name="T8" fmla="*/ 68 w 68"/>
                      <a:gd name="T9" fmla="*/ 41 h 65"/>
                      <a:gd name="T10" fmla="*/ 48 w 68"/>
                      <a:gd name="T11" fmla="*/ 25 h 65"/>
                      <a:gd name="T12" fmla="*/ 55 w 68"/>
                      <a:gd name="T13" fmla="*/ 0 h 65"/>
                      <a:gd name="T14" fmla="*/ 34 w 68"/>
                      <a:gd name="T15" fmla="*/ 15 h 65"/>
                      <a:gd name="T16" fmla="*/ 13 w 68"/>
                      <a:gd name="T17" fmla="*/ 0 h 65"/>
                      <a:gd name="T18" fmla="*/ 20 w 68"/>
                      <a:gd name="T19" fmla="*/ 25 h 65"/>
                      <a:gd name="T20" fmla="*/ 0 w 68"/>
                      <a:gd name="T21" fmla="*/ 41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8" h="65">
                        <a:moveTo>
                          <a:pt x="0" y="41"/>
                        </a:moveTo>
                        <a:lnTo>
                          <a:pt x="26" y="41"/>
                        </a:lnTo>
                        <a:lnTo>
                          <a:pt x="34" y="65"/>
                        </a:lnTo>
                        <a:lnTo>
                          <a:pt x="42" y="41"/>
                        </a:lnTo>
                        <a:lnTo>
                          <a:pt x="68" y="41"/>
                        </a:lnTo>
                        <a:lnTo>
                          <a:pt x="48" y="25"/>
                        </a:lnTo>
                        <a:lnTo>
                          <a:pt x="55" y="0"/>
                        </a:lnTo>
                        <a:lnTo>
                          <a:pt x="34" y="15"/>
                        </a:lnTo>
                        <a:lnTo>
                          <a:pt x="13" y="0"/>
                        </a:lnTo>
                        <a:lnTo>
                          <a:pt x="20" y="25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FFFFCC">
                      <a:alpha val="50000"/>
                    </a:srgbClr>
                  </a:solidFill>
                  <a:ln w="28575" cap="rnd">
                    <a:solidFill>
                      <a:srgbClr val="99CC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5" name="Line 156"/>
                <p:cNvSpPr>
                  <a:spLocks noChangeShapeType="1"/>
                </p:cNvSpPr>
                <p:nvPr/>
              </p:nvSpPr>
              <p:spPr bwMode="auto">
                <a:xfrm>
                  <a:off x="2620" y="1256"/>
                  <a:ext cx="2596" cy="253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157"/>
              <p:cNvGrpSpPr>
                <a:grpSpLocks/>
              </p:cNvGrpSpPr>
              <p:nvPr/>
            </p:nvGrpSpPr>
            <p:grpSpPr bwMode="auto">
              <a:xfrm>
                <a:off x="3636" y="2383"/>
                <a:ext cx="660" cy="620"/>
                <a:chOff x="172" y="403"/>
                <a:chExt cx="660" cy="620"/>
              </a:xfrm>
            </p:grpSpPr>
            <p:sp>
              <p:nvSpPr>
                <p:cNvPr id="62" name="Freeform 158"/>
                <p:cNvSpPr>
                  <a:spLocks/>
                </p:cNvSpPr>
                <p:nvPr/>
              </p:nvSpPr>
              <p:spPr bwMode="auto">
                <a:xfrm flipV="1">
                  <a:off x="172" y="884"/>
                  <a:ext cx="147" cy="139"/>
                </a:xfrm>
                <a:custGeom>
                  <a:avLst/>
                  <a:gdLst>
                    <a:gd name="T0" fmla="*/ 0 w 68"/>
                    <a:gd name="T1" fmla="*/ 41 h 65"/>
                    <a:gd name="T2" fmla="*/ 26 w 68"/>
                    <a:gd name="T3" fmla="*/ 41 h 65"/>
                    <a:gd name="T4" fmla="*/ 34 w 68"/>
                    <a:gd name="T5" fmla="*/ 65 h 65"/>
                    <a:gd name="T6" fmla="*/ 42 w 68"/>
                    <a:gd name="T7" fmla="*/ 41 h 65"/>
                    <a:gd name="T8" fmla="*/ 68 w 68"/>
                    <a:gd name="T9" fmla="*/ 41 h 65"/>
                    <a:gd name="T10" fmla="*/ 48 w 68"/>
                    <a:gd name="T11" fmla="*/ 25 h 65"/>
                    <a:gd name="T12" fmla="*/ 55 w 68"/>
                    <a:gd name="T13" fmla="*/ 0 h 65"/>
                    <a:gd name="T14" fmla="*/ 34 w 68"/>
                    <a:gd name="T15" fmla="*/ 15 h 65"/>
                    <a:gd name="T16" fmla="*/ 13 w 68"/>
                    <a:gd name="T17" fmla="*/ 0 h 65"/>
                    <a:gd name="T18" fmla="*/ 20 w 68"/>
                    <a:gd name="T19" fmla="*/ 25 h 65"/>
                    <a:gd name="T20" fmla="*/ 0 w 68"/>
                    <a:gd name="T21" fmla="*/ 4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0" y="41"/>
                      </a:moveTo>
                      <a:lnTo>
                        <a:pt x="26" y="41"/>
                      </a:lnTo>
                      <a:lnTo>
                        <a:pt x="34" y="65"/>
                      </a:lnTo>
                      <a:lnTo>
                        <a:pt x="42" y="41"/>
                      </a:lnTo>
                      <a:lnTo>
                        <a:pt x="68" y="41"/>
                      </a:lnTo>
                      <a:lnTo>
                        <a:pt x="48" y="25"/>
                      </a:lnTo>
                      <a:lnTo>
                        <a:pt x="55" y="0"/>
                      </a:lnTo>
                      <a:lnTo>
                        <a:pt x="34" y="15"/>
                      </a:lnTo>
                      <a:lnTo>
                        <a:pt x="13" y="0"/>
                      </a:lnTo>
                      <a:lnTo>
                        <a:pt x="20" y="25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99CC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Oval 159"/>
                <p:cNvSpPr>
                  <a:spLocks noChangeArrowheads="1"/>
                </p:cNvSpPr>
                <p:nvPr/>
              </p:nvSpPr>
              <p:spPr bwMode="auto">
                <a:xfrm>
                  <a:off x="715" y="403"/>
                  <a:ext cx="117" cy="114"/>
                </a:xfrm>
                <a:prstGeom prst="ellipse">
                  <a:avLst/>
                </a:prstGeom>
                <a:solidFill>
                  <a:srgbClr val="FFFFCC">
                    <a:alpha val="50000"/>
                  </a:srgbClr>
                </a:solidFill>
                <a:ln w="28575" cap="rnd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" name="Oval 164"/>
            <p:cNvSpPr>
              <a:spLocks noChangeArrowheads="1"/>
            </p:cNvSpPr>
            <p:nvPr/>
          </p:nvSpPr>
          <p:spPr bwMode="auto">
            <a:xfrm>
              <a:off x="5216" y="2207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65"/>
            <p:cNvSpPr>
              <a:spLocks/>
            </p:cNvSpPr>
            <p:nvPr/>
          </p:nvSpPr>
          <p:spPr bwMode="auto">
            <a:xfrm flipV="1">
              <a:off x="5216" y="2351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 Box 166"/>
            <p:cNvSpPr txBox="1">
              <a:spLocks noChangeArrowheads="1"/>
            </p:cNvSpPr>
            <p:nvPr/>
          </p:nvSpPr>
          <p:spPr bwMode="auto">
            <a:xfrm>
              <a:off x="5310" y="2103"/>
              <a:ext cx="243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 b="1" dirty="0" smtClean="0"/>
                <a:t>y</a:t>
              </a:r>
              <a:endParaRPr lang="en-US" altLang="en-US" sz="2400" baseline="-25000" dirty="0"/>
            </a:p>
          </p:txBody>
        </p:sp>
      </p:grpSp>
      <p:sp>
        <p:nvSpPr>
          <p:cNvPr id="119" name="TextBox 118"/>
          <p:cNvSpPr txBox="1"/>
          <p:nvPr/>
        </p:nvSpPr>
        <p:spPr>
          <a:xfrm rot="2602829">
            <a:off x="2651750" y="2085458"/>
            <a:ext cx="164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P(Y=1|X=</a:t>
            </a:r>
            <a:r>
              <a:rPr lang="en-US" b="1" dirty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)=0.5</a:t>
            </a:r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f(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)=0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2" name="Curved Connector 111"/>
          <p:cNvCxnSpPr/>
          <p:nvPr/>
        </p:nvCxnSpPr>
        <p:spPr>
          <a:xfrm flipV="1">
            <a:off x="3059004" y="2543684"/>
            <a:ext cx="2178277" cy="1016793"/>
          </a:xfrm>
          <a:prstGeom prst="curvedConnector3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317765" y="21336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P(Y=1|X=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31765" y="313586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P(Y=1|X=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)=0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2" name="Line 156"/>
          <p:cNvSpPr>
            <a:spLocks noChangeShapeType="1"/>
          </p:cNvSpPr>
          <p:nvPr/>
        </p:nvSpPr>
        <p:spPr bwMode="auto">
          <a:xfrm flipV="1">
            <a:off x="3195637" y="1752600"/>
            <a:ext cx="4114800" cy="3783806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" name="Text Box 48"/>
          <p:cNvSpPr txBox="1">
            <a:spLocks noChangeArrowheads="1"/>
          </p:cNvSpPr>
          <p:nvPr/>
        </p:nvSpPr>
        <p:spPr bwMode="auto">
          <a:xfrm>
            <a:off x="7234237" y="1718470"/>
            <a:ext cx="461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15547" y="2041267"/>
            <a:ext cx="2238113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	            1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P(Y=</a:t>
            </a:r>
            <a:r>
              <a:rPr lang="en-US" dirty="0" err="1" smtClean="0">
                <a:solidFill>
                  <a:srgbClr val="0070C0"/>
                </a:solidFill>
              </a:rPr>
              <a:t>y|X</a:t>
            </a:r>
            <a:r>
              <a:rPr lang="en-US" dirty="0" smtClean="0">
                <a:solidFill>
                  <a:srgbClr val="0070C0"/>
                </a:solidFill>
              </a:rPr>
              <a:t>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                         1+ e</a:t>
            </a:r>
            <a:r>
              <a:rPr lang="en-US" baseline="30000" dirty="0" smtClean="0">
                <a:solidFill>
                  <a:srgbClr val="0070C0"/>
                </a:solidFill>
              </a:rPr>
              <a:t>-</a:t>
            </a:r>
            <a:r>
              <a:rPr lang="en-US" baseline="30000" dirty="0" err="1" smtClean="0">
                <a:solidFill>
                  <a:srgbClr val="0070C0"/>
                </a:solidFill>
              </a:rPr>
              <a:t>yf</a:t>
            </a:r>
            <a:r>
              <a:rPr lang="en-US" baseline="30000" dirty="0" smtClean="0">
                <a:solidFill>
                  <a:srgbClr val="0070C0"/>
                </a:solidFill>
              </a:rPr>
              <a:t>(</a:t>
            </a:r>
            <a:r>
              <a:rPr lang="en-US" b="1" baseline="30000" dirty="0" smtClean="0">
                <a:solidFill>
                  <a:srgbClr val="0070C0"/>
                </a:solidFill>
              </a:rPr>
              <a:t>x</a:t>
            </a:r>
            <a:r>
              <a:rPr lang="en-US" baseline="30000" dirty="0" smtClean="0">
                <a:solidFill>
                  <a:srgbClr val="0070C0"/>
                </a:solidFill>
              </a:rPr>
              <a:t>)</a:t>
            </a:r>
            <a:endParaRPr lang="en-US" baseline="30000" dirty="0">
              <a:solidFill>
                <a:srgbClr val="0070C0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524000" y="2514600"/>
            <a:ext cx="838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9906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211609" y="5604808"/>
            <a:ext cx="83227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Logistic regression = </a:t>
            </a:r>
            <a:r>
              <a:rPr lang="en-US" sz="2400" b="1" dirty="0" smtClean="0"/>
              <a:t>discriminative classifier</a:t>
            </a:r>
            <a:r>
              <a:rPr lang="en-US" sz="2400" dirty="0" smtClean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“Correct” data generating assumption: P(X=</a:t>
            </a:r>
            <a:r>
              <a:rPr lang="en-US" sz="2400" b="1" dirty="0" smtClean="0"/>
              <a:t>x</a:t>
            </a:r>
            <a:r>
              <a:rPr lang="en-US" sz="2400" dirty="0" smtClean="0"/>
              <a:t>) </a:t>
            </a:r>
            <a:r>
              <a:rPr lang="en-US" sz="2400" dirty="0"/>
              <a:t>then </a:t>
            </a:r>
            <a:r>
              <a:rPr lang="en-US" sz="2400" dirty="0" smtClean="0"/>
              <a:t>P(Y=</a:t>
            </a:r>
            <a:r>
              <a:rPr lang="en-US" sz="2400" dirty="0" err="1" smtClean="0"/>
              <a:t>y|X</a:t>
            </a:r>
            <a:r>
              <a:rPr lang="en-US" sz="2400" dirty="0" smtClean="0"/>
              <a:t>=</a:t>
            </a:r>
            <a:r>
              <a:rPr lang="en-US" sz="2400" b="1" dirty="0" smtClean="0"/>
              <a:t>x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“Correct” loss  function -log</a:t>
            </a:r>
            <a:r>
              <a:rPr lang="en-US" sz="2400" dirty="0">
                <a:solidFill>
                  <a:srgbClr val="0070C0"/>
                </a:solidFill>
              </a:rPr>
              <a:t> P(Y=</a:t>
            </a:r>
            <a:r>
              <a:rPr lang="en-US" sz="2400" dirty="0" err="1">
                <a:solidFill>
                  <a:srgbClr val="0070C0"/>
                </a:solidFill>
              </a:rPr>
              <a:t>y|X</a:t>
            </a:r>
            <a:r>
              <a:rPr lang="en-US" sz="2400" dirty="0">
                <a:solidFill>
                  <a:srgbClr val="0070C0"/>
                </a:solidFill>
              </a:rPr>
              <a:t>=</a:t>
            </a:r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>
                <a:solidFill>
                  <a:srgbClr val="0070C0"/>
                </a:solidFill>
              </a:rPr>
              <a:t>)= </a:t>
            </a:r>
            <a:r>
              <a:rPr lang="en-US" sz="2400" dirty="0" smtClean="0"/>
              <a:t>log(</a:t>
            </a:r>
            <a:r>
              <a:rPr lang="en-US" sz="2400" dirty="0" smtClean="0">
                <a:solidFill>
                  <a:srgbClr val="0070C0"/>
                </a:solidFill>
              </a:rPr>
              <a:t>1</a:t>
            </a:r>
            <a:r>
              <a:rPr lang="en-US" sz="2400" dirty="0">
                <a:solidFill>
                  <a:srgbClr val="0070C0"/>
                </a:solidFill>
              </a:rPr>
              <a:t>+ e</a:t>
            </a:r>
            <a:r>
              <a:rPr lang="en-US" sz="2400" baseline="30000" dirty="0">
                <a:solidFill>
                  <a:srgbClr val="0070C0"/>
                </a:solidFill>
              </a:rPr>
              <a:t>-</a:t>
            </a:r>
            <a:r>
              <a:rPr lang="en-US" sz="2400" baseline="30000" dirty="0" err="1">
                <a:solidFill>
                  <a:srgbClr val="0070C0"/>
                </a:solidFill>
              </a:rPr>
              <a:t>yf</a:t>
            </a:r>
            <a:r>
              <a:rPr lang="en-US" sz="2400" baseline="30000" dirty="0">
                <a:solidFill>
                  <a:srgbClr val="0070C0"/>
                </a:solidFill>
              </a:rPr>
              <a:t>(</a:t>
            </a:r>
            <a:r>
              <a:rPr lang="en-US" sz="2400" b="1" baseline="30000" dirty="0">
                <a:solidFill>
                  <a:srgbClr val="0070C0"/>
                </a:solidFill>
              </a:rPr>
              <a:t>x</a:t>
            </a:r>
            <a:r>
              <a:rPr lang="en-US" sz="2400" baseline="30000" dirty="0" smtClean="0">
                <a:solidFill>
                  <a:srgbClr val="0070C0"/>
                </a:solidFill>
              </a:rPr>
              <a:t>)</a:t>
            </a:r>
            <a:r>
              <a:rPr lang="en-US" sz="2400" dirty="0" smtClean="0"/>
              <a:t>)     (y=±1)</a:t>
            </a:r>
            <a:endParaRPr lang="en-US" sz="2400" baseline="300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40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Today: Mixture models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0"/>
            <a:ext cx="388381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419600"/>
            <a:ext cx="276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1:30-3:30 Soda 329</a:t>
            </a:r>
          </a:p>
        </p:txBody>
      </p:sp>
    </p:spTree>
    <p:extLst>
      <p:ext uri="{BB962C8B-B14F-4D97-AF65-F5344CB8AC3E}">
        <p14:creationId xmlns:p14="http://schemas.microsoft.com/office/powerpoint/2010/main" val="38346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5543616" y="5523384"/>
            <a:ext cx="3581392" cy="725016"/>
            <a:chOff x="3041350" y="1092226"/>
            <a:chExt cx="5446834" cy="1319981"/>
          </a:xfrm>
        </p:grpSpPr>
        <p:grpSp>
          <p:nvGrpSpPr>
            <p:cNvPr id="108" name="Group 107"/>
            <p:cNvGrpSpPr/>
            <p:nvPr/>
          </p:nvGrpSpPr>
          <p:grpSpPr>
            <a:xfrm>
              <a:off x="3041350" y="1092226"/>
              <a:ext cx="5446834" cy="1319981"/>
              <a:chOff x="2698450" y="5130826"/>
              <a:chExt cx="5446834" cy="1319981"/>
            </a:xfrm>
          </p:grpSpPr>
          <p:pic>
            <p:nvPicPr>
              <p:cNvPr id="112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8450" y="5130826"/>
                <a:ext cx="5446834" cy="1319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" name="Rectangle 113"/>
              <p:cNvSpPr/>
              <p:nvPr/>
            </p:nvSpPr>
            <p:spPr>
              <a:xfrm>
                <a:off x="5148786" y="5340955"/>
                <a:ext cx="527088" cy="672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aseline="30000" dirty="0"/>
                  <a:t>[y]</a:t>
                </a:r>
                <a:endParaRPr lang="en-US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7270537" y="5340955"/>
                <a:ext cx="527088" cy="672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baseline="30000" dirty="0"/>
                  <a:t>[y]</a:t>
                </a:r>
                <a:endParaRPr lang="en-US" dirty="0"/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5867400" y="1447800"/>
              <a:ext cx="228600" cy="39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920796" y="1184867"/>
              <a:ext cx="451510" cy="672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34" y="1859547"/>
            <a:ext cx="3851807" cy="362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 Box 17"/>
          <p:cNvSpPr txBox="1">
            <a:spLocks noChangeArrowheads="1"/>
          </p:cNvSpPr>
          <p:nvPr/>
        </p:nvSpPr>
        <p:spPr bwMode="auto">
          <a:xfrm>
            <a:off x="3042881" y="3200400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62" name="Text Box 46"/>
          <p:cNvSpPr txBox="1">
            <a:spLocks noChangeArrowheads="1"/>
          </p:cNvSpPr>
          <p:nvPr/>
        </p:nvSpPr>
        <p:spPr bwMode="auto">
          <a:xfrm>
            <a:off x="5161616" y="5329850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Gaussian “posterior” is “logistic”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30</a:t>
            </a:fld>
            <a:endParaRPr lang="en-US" dirty="0"/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5294034" y="3926683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113"/>
          <p:cNvGrpSpPr>
            <a:grpSpLocks/>
          </p:cNvGrpSpPr>
          <p:nvPr/>
        </p:nvGrpSpPr>
        <p:grpSpPr bwMode="auto">
          <a:xfrm>
            <a:off x="3472584" y="1603958"/>
            <a:ext cx="3608388" cy="3673475"/>
            <a:chOff x="1734" y="1020"/>
            <a:chExt cx="2273" cy="2314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1734" y="1020"/>
              <a:ext cx="2189" cy="2314"/>
              <a:chOff x="1734" y="1020"/>
              <a:chExt cx="2189" cy="2314"/>
            </a:xfrm>
          </p:grpSpPr>
          <p:sp>
            <p:nvSpPr>
              <p:cNvPr id="12" name="Oval 54"/>
              <p:cNvSpPr>
                <a:spLocks noChangeArrowheads="1"/>
              </p:cNvSpPr>
              <p:nvPr/>
            </p:nvSpPr>
            <p:spPr bwMode="auto">
              <a:xfrm>
                <a:off x="2316" y="3087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55"/>
              <p:cNvSpPr>
                <a:spLocks noChangeArrowheads="1"/>
              </p:cNvSpPr>
              <p:nvPr/>
            </p:nvSpPr>
            <p:spPr bwMode="auto">
              <a:xfrm>
                <a:off x="2219" y="293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Oval 56"/>
              <p:cNvSpPr>
                <a:spLocks noChangeArrowheads="1"/>
              </p:cNvSpPr>
              <p:nvPr/>
            </p:nvSpPr>
            <p:spPr bwMode="auto">
              <a:xfrm>
                <a:off x="2522" y="2912"/>
                <a:ext cx="119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57"/>
              <p:cNvSpPr>
                <a:spLocks noChangeArrowheads="1"/>
              </p:cNvSpPr>
              <p:nvPr/>
            </p:nvSpPr>
            <p:spPr bwMode="auto">
              <a:xfrm>
                <a:off x="1989" y="2904"/>
                <a:ext cx="119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Oval 58"/>
              <p:cNvSpPr>
                <a:spLocks noChangeArrowheads="1"/>
              </p:cNvSpPr>
              <p:nvPr/>
            </p:nvSpPr>
            <p:spPr bwMode="auto">
              <a:xfrm>
                <a:off x="1920" y="2684"/>
                <a:ext cx="121" cy="134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59"/>
              <p:cNvSpPr>
                <a:spLocks noChangeArrowheads="1"/>
              </p:cNvSpPr>
              <p:nvPr/>
            </p:nvSpPr>
            <p:spPr bwMode="auto">
              <a:xfrm>
                <a:off x="1979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Oval 60"/>
              <p:cNvSpPr>
                <a:spLocks noChangeArrowheads="1"/>
              </p:cNvSpPr>
              <p:nvPr/>
            </p:nvSpPr>
            <p:spPr bwMode="auto">
              <a:xfrm>
                <a:off x="2573" y="2447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61"/>
              <p:cNvSpPr>
                <a:spLocks noChangeArrowheads="1"/>
              </p:cNvSpPr>
              <p:nvPr/>
            </p:nvSpPr>
            <p:spPr bwMode="auto">
              <a:xfrm>
                <a:off x="2475" y="2719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Oval 62"/>
              <p:cNvSpPr>
                <a:spLocks noChangeArrowheads="1"/>
              </p:cNvSpPr>
              <p:nvPr/>
            </p:nvSpPr>
            <p:spPr bwMode="auto">
              <a:xfrm>
                <a:off x="2762" y="2170"/>
                <a:ext cx="119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63"/>
              <p:cNvSpPr>
                <a:spLocks noChangeArrowheads="1"/>
              </p:cNvSpPr>
              <p:nvPr/>
            </p:nvSpPr>
            <p:spPr bwMode="auto">
              <a:xfrm>
                <a:off x="2786" y="2646"/>
                <a:ext cx="120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Oval 64"/>
              <p:cNvSpPr>
                <a:spLocks noChangeArrowheads="1"/>
              </p:cNvSpPr>
              <p:nvPr/>
            </p:nvSpPr>
            <p:spPr bwMode="auto">
              <a:xfrm>
                <a:off x="2545" y="2254"/>
                <a:ext cx="116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Oval 65"/>
              <p:cNvSpPr>
                <a:spLocks noChangeArrowheads="1"/>
              </p:cNvSpPr>
              <p:nvPr/>
            </p:nvSpPr>
            <p:spPr bwMode="auto">
              <a:xfrm>
                <a:off x="2331" y="2449"/>
                <a:ext cx="120" cy="131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Oval 66"/>
              <p:cNvSpPr>
                <a:spLocks noChangeArrowheads="1"/>
              </p:cNvSpPr>
              <p:nvPr/>
            </p:nvSpPr>
            <p:spPr bwMode="auto">
              <a:xfrm>
                <a:off x="2296" y="2231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67"/>
              <p:cNvSpPr>
                <a:spLocks/>
              </p:cNvSpPr>
              <p:nvPr/>
            </p:nvSpPr>
            <p:spPr bwMode="auto">
              <a:xfrm flipV="1">
                <a:off x="2535" y="1930"/>
                <a:ext cx="154" cy="168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68"/>
              <p:cNvSpPr>
                <a:spLocks/>
              </p:cNvSpPr>
              <p:nvPr/>
            </p:nvSpPr>
            <p:spPr bwMode="auto">
              <a:xfrm flipV="1">
                <a:off x="3364" y="214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69"/>
              <p:cNvSpPr>
                <a:spLocks/>
              </p:cNvSpPr>
              <p:nvPr/>
            </p:nvSpPr>
            <p:spPr bwMode="auto">
              <a:xfrm flipV="1">
                <a:off x="3074" y="2195"/>
                <a:ext cx="151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70"/>
              <p:cNvSpPr>
                <a:spLocks/>
              </p:cNvSpPr>
              <p:nvPr/>
            </p:nvSpPr>
            <p:spPr bwMode="auto">
              <a:xfrm flipV="1">
                <a:off x="2857" y="1766"/>
                <a:ext cx="151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71"/>
              <p:cNvSpPr>
                <a:spLocks/>
              </p:cNvSpPr>
              <p:nvPr/>
            </p:nvSpPr>
            <p:spPr bwMode="auto">
              <a:xfrm flipV="1">
                <a:off x="3224" y="1846"/>
                <a:ext cx="154" cy="162"/>
              </a:xfrm>
              <a:custGeom>
                <a:avLst/>
                <a:gdLst>
                  <a:gd name="T0" fmla="*/ 0 w 69"/>
                  <a:gd name="T1" fmla="*/ 41 h 65"/>
                  <a:gd name="T2" fmla="*/ 26 w 69"/>
                  <a:gd name="T3" fmla="*/ 41 h 65"/>
                  <a:gd name="T4" fmla="*/ 35 w 69"/>
                  <a:gd name="T5" fmla="*/ 65 h 65"/>
                  <a:gd name="T6" fmla="*/ 43 w 69"/>
                  <a:gd name="T7" fmla="*/ 41 h 65"/>
                  <a:gd name="T8" fmla="*/ 69 w 69"/>
                  <a:gd name="T9" fmla="*/ 41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5" y="65"/>
                    </a:lnTo>
                    <a:lnTo>
                      <a:pt x="43" y="41"/>
                    </a:lnTo>
                    <a:lnTo>
                      <a:pt x="69" y="41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72"/>
              <p:cNvSpPr>
                <a:spLocks/>
              </p:cNvSpPr>
              <p:nvPr/>
            </p:nvSpPr>
            <p:spPr bwMode="auto">
              <a:xfrm flipV="1">
                <a:off x="2879" y="1649"/>
                <a:ext cx="153" cy="159"/>
              </a:xfrm>
              <a:custGeom>
                <a:avLst/>
                <a:gdLst>
                  <a:gd name="T0" fmla="*/ 0 w 69"/>
                  <a:gd name="T1" fmla="*/ 40 h 65"/>
                  <a:gd name="T2" fmla="*/ 26 w 69"/>
                  <a:gd name="T3" fmla="*/ 40 h 65"/>
                  <a:gd name="T4" fmla="*/ 35 w 69"/>
                  <a:gd name="T5" fmla="*/ 65 h 65"/>
                  <a:gd name="T6" fmla="*/ 43 w 69"/>
                  <a:gd name="T7" fmla="*/ 40 h 65"/>
                  <a:gd name="T8" fmla="*/ 69 w 69"/>
                  <a:gd name="T9" fmla="*/ 40 h 65"/>
                  <a:gd name="T10" fmla="*/ 48 w 69"/>
                  <a:gd name="T11" fmla="*/ 25 h 65"/>
                  <a:gd name="T12" fmla="*/ 56 w 69"/>
                  <a:gd name="T13" fmla="*/ 0 h 65"/>
                  <a:gd name="T14" fmla="*/ 35 w 69"/>
                  <a:gd name="T15" fmla="*/ 15 h 65"/>
                  <a:gd name="T16" fmla="*/ 13 w 69"/>
                  <a:gd name="T17" fmla="*/ 0 h 65"/>
                  <a:gd name="T18" fmla="*/ 21 w 69"/>
                  <a:gd name="T19" fmla="*/ 25 h 65"/>
                  <a:gd name="T20" fmla="*/ 0 w 69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5" y="65"/>
                    </a:lnTo>
                    <a:lnTo>
                      <a:pt x="43" y="40"/>
                    </a:lnTo>
                    <a:lnTo>
                      <a:pt x="69" y="40"/>
                    </a:lnTo>
                    <a:lnTo>
                      <a:pt x="48" y="25"/>
                    </a:lnTo>
                    <a:lnTo>
                      <a:pt x="56" y="0"/>
                    </a:lnTo>
                    <a:lnTo>
                      <a:pt x="35" y="15"/>
                    </a:lnTo>
                    <a:lnTo>
                      <a:pt x="13" y="0"/>
                    </a:lnTo>
                    <a:lnTo>
                      <a:pt x="21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73"/>
              <p:cNvSpPr>
                <a:spLocks/>
              </p:cNvSpPr>
              <p:nvPr/>
            </p:nvSpPr>
            <p:spPr bwMode="auto">
              <a:xfrm flipV="1">
                <a:off x="2737" y="2300"/>
                <a:ext cx="151" cy="158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74"/>
              <p:cNvSpPr>
                <a:spLocks/>
              </p:cNvSpPr>
              <p:nvPr/>
            </p:nvSpPr>
            <p:spPr bwMode="auto">
              <a:xfrm flipV="1">
                <a:off x="2930" y="1831"/>
                <a:ext cx="151" cy="158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75"/>
              <p:cNvSpPr>
                <a:spLocks/>
              </p:cNvSpPr>
              <p:nvPr/>
            </p:nvSpPr>
            <p:spPr bwMode="auto">
              <a:xfrm flipV="1">
                <a:off x="2579" y="1684"/>
                <a:ext cx="150" cy="15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76"/>
              <p:cNvSpPr>
                <a:spLocks/>
              </p:cNvSpPr>
              <p:nvPr/>
            </p:nvSpPr>
            <p:spPr bwMode="auto">
              <a:xfrm flipV="1">
                <a:off x="2789" y="1544"/>
                <a:ext cx="152" cy="159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77"/>
              <p:cNvSpPr>
                <a:spLocks/>
              </p:cNvSpPr>
              <p:nvPr/>
            </p:nvSpPr>
            <p:spPr bwMode="auto">
              <a:xfrm flipV="1">
                <a:off x="3159" y="1409"/>
                <a:ext cx="152" cy="162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78"/>
              <p:cNvSpPr>
                <a:spLocks/>
              </p:cNvSpPr>
              <p:nvPr/>
            </p:nvSpPr>
            <p:spPr bwMode="auto">
              <a:xfrm flipV="1">
                <a:off x="2783" y="1949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79"/>
              <p:cNvSpPr>
                <a:spLocks/>
              </p:cNvSpPr>
              <p:nvPr/>
            </p:nvSpPr>
            <p:spPr bwMode="auto">
              <a:xfrm flipV="1">
                <a:off x="3377" y="1591"/>
                <a:ext cx="150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80"/>
              <p:cNvSpPr>
                <a:spLocks noChangeArrowheads="1"/>
              </p:cNvSpPr>
              <p:nvPr/>
            </p:nvSpPr>
            <p:spPr bwMode="auto">
              <a:xfrm>
                <a:off x="2108" y="2576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Oval 81"/>
              <p:cNvSpPr>
                <a:spLocks noChangeArrowheads="1"/>
              </p:cNvSpPr>
              <p:nvPr/>
            </p:nvSpPr>
            <p:spPr bwMode="auto">
              <a:xfrm>
                <a:off x="2005" y="224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82"/>
              <p:cNvSpPr>
                <a:spLocks noChangeArrowheads="1"/>
              </p:cNvSpPr>
              <p:nvPr/>
            </p:nvSpPr>
            <p:spPr bwMode="auto">
              <a:xfrm>
                <a:off x="2649" y="2905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83"/>
              <p:cNvSpPr>
                <a:spLocks noChangeArrowheads="1"/>
              </p:cNvSpPr>
              <p:nvPr/>
            </p:nvSpPr>
            <p:spPr bwMode="auto">
              <a:xfrm>
                <a:off x="2237" y="266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Oval 84"/>
              <p:cNvSpPr>
                <a:spLocks noChangeArrowheads="1"/>
              </p:cNvSpPr>
              <p:nvPr/>
            </p:nvSpPr>
            <p:spPr bwMode="auto">
              <a:xfrm>
                <a:off x="2340" y="2550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85"/>
              <p:cNvSpPr>
                <a:spLocks noChangeArrowheads="1"/>
              </p:cNvSpPr>
              <p:nvPr/>
            </p:nvSpPr>
            <p:spPr bwMode="auto">
              <a:xfrm>
                <a:off x="2314" y="2707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Oval 86"/>
              <p:cNvSpPr>
                <a:spLocks noChangeArrowheads="1"/>
              </p:cNvSpPr>
              <p:nvPr/>
            </p:nvSpPr>
            <p:spPr bwMode="auto">
              <a:xfrm>
                <a:off x="2108" y="2786"/>
                <a:ext cx="121" cy="133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Oval 87"/>
              <p:cNvSpPr>
                <a:spLocks noChangeArrowheads="1"/>
              </p:cNvSpPr>
              <p:nvPr/>
            </p:nvSpPr>
            <p:spPr bwMode="auto">
              <a:xfrm>
                <a:off x="2198" y="2458"/>
                <a:ext cx="121" cy="132"/>
              </a:xfrm>
              <a:prstGeom prst="ellipse">
                <a:avLst/>
              </a:pr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88"/>
              <p:cNvSpPr>
                <a:spLocks/>
              </p:cNvSpPr>
              <p:nvPr/>
            </p:nvSpPr>
            <p:spPr bwMode="auto">
              <a:xfrm flipV="1">
                <a:off x="3092" y="1804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89"/>
              <p:cNvSpPr>
                <a:spLocks/>
              </p:cNvSpPr>
              <p:nvPr/>
            </p:nvSpPr>
            <p:spPr bwMode="auto">
              <a:xfrm flipV="1">
                <a:off x="3040" y="1660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90"/>
              <p:cNvSpPr>
                <a:spLocks/>
              </p:cNvSpPr>
              <p:nvPr/>
            </p:nvSpPr>
            <p:spPr bwMode="auto">
              <a:xfrm flipV="1">
                <a:off x="3143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91"/>
              <p:cNvSpPr>
                <a:spLocks/>
              </p:cNvSpPr>
              <p:nvPr/>
            </p:nvSpPr>
            <p:spPr bwMode="auto">
              <a:xfrm flipV="1">
                <a:off x="3053" y="2028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92"/>
              <p:cNvSpPr>
                <a:spLocks/>
              </p:cNvSpPr>
              <p:nvPr/>
            </p:nvSpPr>
            <p:spPr bwMode="auto">
              <a:xfrm flipV="1">
                <a:off x="3323" y="1712"/>
                <a:ext cx="152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93"/>
              <p:cNvSpPr>
                <a:spLocks/>
              </p:cNvSpPr>
              <p:nvPr/>
            </p:nvSpPr>
            <p:spPr bwMode="auto">
              <a:xfrm flipV="1">
                <a:off x="3375" y="1962"/>
                <a:ext cx="151" cy="160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94"/>
              <p:cNvSpPr>
                <a:spLocks/>
              </p:cNvSpPr>
              <p:nvPr/>
            </p:nvSpPr>
            <p:spPr bwMode="auto">
              <a:xfrm flipV="1">
                <a:off x="3259" y="2185"/>
                <a:ext cx="151" cy="161"/>
              </a:xfrm>
              <a:custGeom>
                <a:avLst/>
                <a:gdLst>
                  <a:gd name="T0" fmla="*/ 0 w 68"/>
                  <a:gd name="T1" fmla="*/ 41 h 65"/>
                  <a:gd name="T2" fmla="*/ 26 w 68"/>
                  <a:gd name="T3" fmla="*/ 41 h 65"/>
                  <a:gd name="T4" fmla="*/ 34 w 68"/>
                  <a:gd name="T5" fmla="*/ 65 h 65"/>
                  <a:gd name="T6" fmla="*/ 42 w 68"/>
                  <a:gd name="T7" fmla="*/ 41 h 65"/>
                  <a:gd name="T8" fmla="*/ 68 w 68"/>
                  <a:gd name="T9" fmla="*/ 41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1"/>
                    </a:moveTo>
                    <a:lnTo>
                      <a:pt x="26" y="41"/>
                    </a:lnTo>
                    <a:lnTo>
                      <a:pt x="34" y="65"/>
                    </a:lnTo>
                    <a:lnTo>
                      <a:pt x="42" y="41"/>
                    </a:lnTo>
                    <a:lnTo>
                      <a:pt x="68" y="41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CC">
                  <a:alpha val="50000"/>
                </a:srgbClr>
              </a:solidFill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97"/>
              <p:cNvSpPr>
                <a:spLocks noChangeShapeType="1"/>
              </p:cNvSpPr>
              <p:nvPr/>
            </p:nvSpPr>
            <p:spPr bwMode="auto">
              <a:xfrm>
                <a:off x="1738" y="3327"/>
                <a:ext cx="2185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98"/>
              <p:cNvSpPr>
                <a:spLocks noChangeShapeType="1"/>
              </p:cNvSpPr>
              <p:nvPr/>
            </p:nvSpPr>
            <p:spPr bwMode="auto">
              <a:xfrm flipV="1">
                <a:off x="1734" y="1020"/>
                <a:ext cx="1" cy="23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12"/>
            <p:cNvGrpSpPr>
              <a:grpSpLocks/>
            </p:cNvGrpSpPr>
            <p:nvPr/>
          </p:nvGrpSpPr>
          <p:grpSpPr bwMode="auto">
            <a:xfrm>
              <a:off x="3670" y="2590"/>
              <a:ext cx="337" cy="299"/>
              <a:chOff x="3670" y="2590"/>
              <a:chExt cx="337" cy="299"/>
            </a:xfrm>
          </p:grpSpPr>
          <p:sp>
            <p:nvSpPr>
              <p:cNvPr id="9" name="Oval 104"/>
              <p:cNvSpPr>
                <a:spLocks noChangeArrowheads="1"/>
              </p:cNvSpPr>
              <p:nvPr/>
            </p:nvSpPr>
            <p:spPr bwMode="auto">
              <a:xfrm>
                <a:off x="3670" y="2646"/>
                <a:ext cx="78" cy="8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5"/>
              <p:cNvSpPr>
                <a:spLocks/>
              </p:cNvSpPr>
              <p:nvPr/>
            </p:nvSpPr>
            <p:spPr bwMode="auto">
              <a:xfrm flipV="1">
                <a:off x="3670" y="2790"/>
                <a:ext cx="98" cy="99"/>
              </a:xfrm>
              <a:custGeom>
                <a:avLst/>
                <a:gdLst>
                  <a:gd name="T0" fmla="*/ 0 w 68"/>
                  <a:gd name="T1" fmla="*/ 40 h 65"/>
                  <a:gd name="T2" fmla="*/ 26 w 68"/>
                  <a:gd name="T3" fmla="*/ 40 h 65"/>
                  <a:gd name="T4" fmla="*/ 34 w 68"/>
                  <a:gd name="T5" fmla="*/ 65 h 65"/>
                  <a:gd name="T6" fmla="*/ 42 w 68"/>
                  <a:gd name="T7" fmla="*/ 40 h 65"/>
                  <a:gd name="T8" fmla="*/ 68 w 68"/>
                  <a:gd name="T9" fmla="*/ 40 h 65"/>
                  <a:gd name="T10" fmla="*/ 48 w 68"/>
                  <a:gd name="T11" fmla="*/ 25 h 65"/>
                  <a:gd name="T12" fmla="*/ 55 w 68"/>
                  <a:gd name="T13" fmla="*/ 0 h 65"/>
                  <a:gd name="T14" fmla="*/ 34 w 68"/>
                  <a:gd name="T15" fmla="*/ 15 h 65"/>
                  <a:gd name="T16" fmla="*/ 13 w 68"/>
                  <a:gd name="T17" fmla="*/ 0 h 65"/>
                  <a:gd name="T18" fmla="*/ 20 w 68"/>
                  <a:gd name="T19" fmla="*/ 25 h 65"/>
                  <a:gd name="T20" fmla="*/ 0 w 68"/>
                  <a:gd name="T21" fmla="*/ 4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65">
                    <a:moveTo>
                      <a:pt x="0" y="40"/>
                    </a:moveTo>
                    <a:lnTo>
                      <a:pt x="26" y="40"/>
                    </a:lnTo>
                    <a:lnTo>
                      <a:pt x="34" y="65"/>
                    </a:lnTo>
                    <a:lnTo>
                      <a:pt x="42" y="40"/>
                    </a:lnTo>
                    <a:lnTo>
                      <a:pt x="68" y="40"/>
                    </a:lnTo>
                    <a:lnTo>
                      <a:pt x="48" y="25"/>
                    </a:lnTo>
                    <a:lnTo>
                      <a:pt x="55" y="0"/>
                    </a:lnTo>
                    <a:lnTo>
                      <a:pt x="34" y="15"/>
                    </a:lnTo>
                    <a:lnTo>
                      <a:pt x="13" y="0"/>
                    </a:lnTo>
                    <a:lnTo>
                      <a:pt x="20" y="25"/>
                    </a:lnTo>
                    <a:lnTo>
                      <a:pt x="0" y="40"/>
                    </a:lnTo>
                    <a:close/>
                  </a:path>
                </a:pathLst>
              </a:custGeom>
              <a:noFill/>
              <a:ln w="28575" cap="rnd">
                <a:solidFill>
                  <a:srgbClr val="99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 Box 110"/>
              <p:cNvSpPr txBox="1">
                <a:spLocks noChangeArrowheads="1"/>
              </p:cNvSpPr>
              <p:nvPr/>
            </p:nvSpPr>
            <p:spPr bwMode="auto">
              <a:xfrm>
                <a:off x="3799" y="2590"/>
                <a:ext cx="20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1" dirty="0"/>
                  <a:t>y</a:t>
                </a:r>
                <a:endParaRPr lang="en-US" altLang="en-US" sz="2400" b="1" baseline="-25000" dirty="0"/>
              </a:p>
            </p:txBody>
          </p:sp>
        </p:grpSp>
      </p:grpSp>
      <p:sp>
        <p:nvSpPr>
          <p:cNvPr id="103" name="Rectangle 50"/>
          <p:cNvSpPr>
            <a:spLocks noChangeArrowheads="1"/>
          </p:cNvSpPr>
          <p:nvPr/>
        </p:nvSpPr>
        <p:spPr bwMode="auto">
          <a:xfrm>
            <a:off x="3042881" y="1524000"/>
            <a:ext cx="4308553" cy="4094957"/>
          </a:xfrm>
          <a:prstGeom prst="rect">
            <a:avLst/>
          </a:prstGeom>
          <a:solidFill>
            <a:srgbClr val="FFFFCC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4"/>
          <p:cNvSpPr>
            <a:spLocks noChangeArrowheads="1"/>
          </p:cNvSpPr>
          <p:nvPr/>
        </p:nvSpPr>
        <p:spPr bwMode="auto">
          <a:xfrm rot="157957">
            <a:off x="4380999" y="4058288"/>
            <a:ext cx="351695" cy="321145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6" name="Freeform 88"/>
          <p:cNvSpPr>
            <a:spLocks/>
          </p:cNvSpPr>
          <p:nvPr/>
        </p:nvSpPr>
        <p:spPr bwMode="auto">
          <a:xfrm rot="157957" flipV="1">
            <a:off x="5466906" y="2866005"/>
            <a:ext cx="438893" cy="391701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00B050"/>
          </a:solidFill>
          <a:ln w="2857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3541434" y="2062745"/>
            <a:ext cx="3470807" cy="3499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6200" y="5688361"/>
            <a:ext cx="838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enerative model: P(Y=y</a:t>
            </a:r>
            <a:r>
              <a:rPr lang="en-US" sz="2400" dirty="0"/>
              <a:t>) then </a:t>
            </a:r>
            <a:r>
              <a:rPr lang="en-US" sz="2400" dirty="0" smtClean="0"/>
              <a:t>P(X=</a:t>
            </a:r>
            <a:r>
              <a:rPr lang="en-US" sz="2400" b="1" dirty="0" err="1" smtClean="0"/>
              <a:t>x</a:t>
            </a:r>
            <a:r>
              <a:rPr lang="en-US" sz="2400" dirty="0" err="1" smtClean="0"/>
              <a:t>|Y</a:t>
            </a:r>
            <a:r>
              <a:rPr lang="en-US" sz="2400" dirty="0" smtClean="0"/>
              <a:t>=y)~</a:t>
            </a:r>
          </a:p>
          <a:p>
            <a:r>
              <a:rPr lang="en-US" sz="2400" dirty="0" smtClean="0"/>
              <a:t>We have seen that the log odds-ratio is a linear model.</a:t>
            </a:r>
          </a:p>
          <a:p>
            <a:r>
              <a:rPr lang="en-US" sz="2400" dirty="0" smtClean="0"/>
              <a:t>So… </a:t>
            </a:r>
            <a:r>
              <a:rPr lang="en-US" sz="2400" dirty="0" smtClean="0">
                <a:solidFill>
                  <a:srgbClr val="0070C0"/>
                </a:solidFill>
              </a:rPr>
              <a:t>The posterior </a:t>
            </a:r>
            <a:r>
              <a:rPr lang="en-US" sz="2400" dirty="0">
                <a:solidFill>
                  <a:srgbClr val="0070C0"/>
                </a:solidFill>
              </a:rPr>
              <a:t>P(Y=1|X=</a:t>
            </a:r>
            <a:r>
              <a:rPr lang="en-US" sz="2400" b="1" dirty="0">
                <a:solidFill>
                  <a:srgbClr val="0070C0"/>
                </a:solidFill>
              </a:rPr>
              <a:t>x</a:t>
            </a:r>
            <a:r>
              <a:rPr lang="en-US" sz="2400" dirty="0" smtClean="0">
                <a:solidFill>
                  <a:srgbClr val="0070C0"/>
                </a:solidFill>
              </a:rPr>
              <a:t>) of the Gaussian model is logistic.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034" y="1148242"/>
            <a:ext cx="1106766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/>
          <p:cNvSpPr txBox="1"/>
          <p:nvPr/>
        </p:nvSpPr>
        <p:spPr>
          <a:xfrm rot="2683530">
            <a:off x="2369710" y="1922247"/>
            <a:ext cx="29514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f(</a:t>
            </a:r>
            <a:r>
              <a:rPr lang="en-US" b="1" dirty="0">
                <a:sym typeface="Symbol"/>
              </a:rPr>
              <a:t>x</a:t>
            </a:r>
            <a:r>
              <a:rPr lang="en-US" dirty="0">
                <a:sym typeface="Symbol"/>
              </a:rPr>
              <a:t>) = </a:t>
            </a:r>
            <a:r>
              <a:rPr lang="en-US" b="1" dirty="0">
                <a:latin typeface="Symbol" panose="05050102010706020507" pitchFamily="18" charset="2"/>
                <a:sym typeface="Symbol"/>
              </a:rPr>
              <a:t>S</a:t>
            </a:r>
            <a:r>
              <a:rPr lang="en-US" baseline="30000" dirty="0">
                <a:latin typeface="Symbol" panose="05050102010706020507" pitchFamily="18" charset="2"/>
                <a:sym typeface="Symbol"/>
              </a:rPr>
              <a:t>-1</a:t>
            </a:r>
            <a:r>
              <a:rPr lang="en-US" dirty="0">
                <a:sym typeface="Symbol"/>
              </a:rPr>
              <a:t>(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[1]</a:t>
            </a:r>
            <a:r>
              <a:rPr lang="en-US" altLang="en-US" b="1" dirty="0"/>
              <a:t>– 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="1" baseline="30000" dirty="0"/>
              <a:t>[0]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</a:t>
            </a:r>
            <a:r>
              <a:rPr lang="en-US" altLang="en-US" b="1" dirty="0">
                <a:sym typeface="Symbol" pitchFamily="18" charset="2"/>
              </a:rPr>
              <a:t> x </a:t>
            </a:r>
            <a:r>
              <a:rPr lang="en-US" altLang="en-US" dirty="0">
                <a:sym typeface="Symbol" pitchFamily="18" charset="2"/>
              </a:rPr>
              <a:t>+ </a:t>
            </a:r>
            <a:r>
              <a:rPr lang="en-US" altLang="en-US" dirty="0" smtClean="0">
                <a:sym typeface="Symbol" pitchFamily="18" charset="2"/>
              </a:rPr>
              <a:t>b = 0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97" name="Curved Connector 96"/>
          <p:cNvCxnSpPr/>
          <p:nvPr/>
        </p:nvCxnSpPr>
        <p:spPr>
          <a:xfrm flipV="1">
            <a:off x="2947601" y="2077317"/>
            <a:ext cx="2178277" cy="1016793"/>
          </a:xfrm>
          <a:prstGeom prst="curvedConnector3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965063" y="1707985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</a:t>
            </a:r>
            <a:r>
              <a:rPr lang="en-US" dirty="0" smtClean="0">
                <a:solidFill>
                  <a:srgbClr val="0070C0"/>
                </a:solidFill>
              </a:rPr>
              <a:t>=P(Y=1|X=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2400" y="3150275"/>
            <a:ext cx="2141041" cy="20313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sigmoid comes from the logistic link: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      P(Y=1|X=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      P(Y=-1|X=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log((p/(1-p)) = </a:t>
            </a:r>
            <a:r>
              <a:rPr lang="en-US" dirty="0">
                <a:solidFill>
                  <a:srgbClr val="0070C0"/>
                </a:solidFill>
              </a:rPr>
              <a:t>f(x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p = 1/(1</a:t>
            </a:r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smtClean="0">
                <a:solidFill>
                  <a:srgbClr val="0070C0"/>
                </a:solidFill>
              </a:rPr>
              <a:t>e</a:t>
            </a:r>
            <a:r>
              <a:rPr lang="en-US" baseline="30000" dirty="0" smtClean="0">
                <a:solidFill>
                  <a:srgbClr val="0070C0"/>
                </a:solidFill>
              </a:rPr>
              <a:t>-f(</a:t>
            </a:r>
            <a:r>
              <a:rPr lang="en-US" b="1" baseline="30000" dirty="0" smtClean="0">
                <a:solidFill>
                  <a:srgbClr val="0070C0"/>
                </a:solidFill>
              </a:rPr>
              <a:t>x</a:t>
            </a:r>
            <a:r>
              <a:rPr lang="en-US" baseline="30000" dirty="0" smtClean="0">
                <a:solidFill>
                  <a:srgbClr val="0070C0"/>
                </a:solidFill>
              </a:rPr>
              <a:t>)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1" name="Line 156"/>
          <p:cNvSpPr>
            <a:spLocks noChangeShapeType="1"/>
          </p:cNvSpPr>
          <p:nvPr/>
        </p:nvSpPr>
        <p:spPr bwMode="auto">
          <a:xfrm flipV="1">
            <a:off x="3478934" y="1603958"/>
            <a:ext cx="3720100" cy="3662363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Text Box 48"/>
          <p:cNvSpPr txBox="1">
            <a:spLocks noChangeArrowheads="1"/>
          </p:cNvSpPr>
          <p:nvPr/>
        </p:nvSpPr>
        <p:spPr bwMode="auto">
          <a:xfrm>
            <a:off x="7314334" y="1472804"/>
            <a:ext cx="461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036528" y="26670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P(Y=1|X=</a:t>
            </a:r>
            <a:r>
              <a:rPr lang="en-US" b="1" dirty="0" smtClean="0">
                <a:solidFill>
                  <a:srgbClr val="0070C0"/>
                </a:solidFill>
              </a:rPr>
              <a:t>x</a:t>
            </a:r>
            <a:r>
              <a:rPr lang="en-US" dirty="0" smtClean="0">
                <a:solidFill>
                  <a:srgbClr val="0070C0"/>
                </a:solidFill>
              </a:rPr>
              <a:t>)=0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546088" y="4037228"/>
            <a:ext cx="10824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" name="Rectangle 9215"/>
          <p:cNvSpPr/>
          <p:nvPr/>
        </p:nvSpPr>
        <p:spPr>
          <a:xfrm>
            <a:off x="153390" y="3824801"/>
            <a:ext cx="46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log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634425" y="3848331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= </a:t>
            </a:r>
            <a:r>
              <a:rPr lang="en-US" dirty="0">
                <a:solidFill>
                  <a:srgbClr val="0070C0"/>
                </a:solidFill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5631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4572000" cy="42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The posterior P(Y=1|X=</a:t>
            </a:r>
            <a:r>
              <a:rPr lang="en-US" b="1" dirty="0">
                <a:solidFill>
                  <a:srgbClr val="0070C0"/>
                </a:solidFill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) of the Gaussian model is logistic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31</a:t>
            </a:fld>
            <a:endParaRPr lang="en-US"/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5574632" y="3364468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P(Y=1) P(X=</a:t>
            </a:r>
            <a:r>
              <a:rPr lang="en-US" b="1" dirty="0" err="1" smtClean="0">
                <a:solidFill>
                  <a:srgbClr val="00B050"/>
                </a:solidFill>
              </a:rPr>
              <a:t>x</a:t>
            </a:r>
            <a:r>
              <a:rPr lang="en-US" dirty="0" err="1" smtClean="0">
                <a:solidFill>
                  <a:srgbClr val="00B050"/>
                </a:solidFill>
              </a:rPr>
              <a:t>|Y</a:t>
            </a:r>
            <a:r>
              <a:rPr lang="en-US" dirty="0" smtClean="0">
                <a:solidFill>
                  <a:srgbClr val="00B050"/>
                </a:solidFill>
              </a:rPr>
              <a:t>=1)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1" name="Text Box 48"/>
          <p:cNvSpPr txBox="1">
            <a:spLocks noChangeArrowheads="1"/>
          </p:cNvSpPr>
          <p:nvPr/>
        </p:nvSpPr>
        <p:spPr bwMode="auto">
          <a:xfrm>
            <a:off x="4481885" y="6381750"/>
            <a:ext cx="4619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819400" y="3516868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P(Y=1) P(X=</a:t>
            </a:r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>
                <a:solidFill>
                  <a:srgbClr val="FF0000"/>
                </a:solidFill>
              </a:rPr>
              <a:t>|Y</a:t>
            </a:r>
            <a:r>
              <a:rPr lang="en-US" dirty="0" smtClean="0">
                <a:solidFill>
                  <a:srgbClr val="FF0000"/>
                </a:solidFill>
              </a:rPr>
              <a:t>=1)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0" name="Line 156"/>
          <p:cNvSpPr>
            <a:spLocks noChangeShapeType="1"/>
          </p:cNvSpPr>
          <p:nvPr/>
        </p:nvSpPr>
        <p:spPr bwMode="auto">
          <a:xfrm flipV="1">
            <a:off x="2286000" y="6477000"/>
            <a:ext cx="475456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Oval 125"/>
          <p:cNvSpPr>
            <a:spLocks noChangeArrowheads="1"/>
          </p:cNvSpPr>
          <p:nvPr/>
        </p:nvSpPr>
        <p:spPr bwMode="auto">
          <a:xfrm>
            <a:off x="3676439" y="62960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139"/>
          <p:cNvSpPr>
            <a:spLocks/>
          </p:cNvSpPr>
          <p:nvPr/>
        </p:nvSpPr>
        <p:spPr bwMode="auto">
          <a:xfrm flipV="1">
            <a:off x="5105400" y="62245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25"/>
          <p:cNvSpPr>
            <a:spLocks noChangeArrowheads="1"/>
          </p:cNvSpPr>
          <p:nvPr/>
        </p:nvSpPr>
        <p:spPr bwMode="auto">
          <a:xfrm>
            <a:off x="3733800" y="62484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139"/>
          <p:cNvSpPr>
            <a:spLocks/>
          </p:cNvSpPr>
          <p:nvPr/>
        </p:nvSpPr>
        <p:spPr bwMode="auto">
          <a:xfrm flipV="1">
            <a:off x="5341269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" name="Freeform 139"/>
          <p:cNvSpPr>
            <a:spLocks/>
          </p:cNvSpPr>
          <p:nvPr/>
        </p:nvSpPr>
        <p:spPr bwMode="auto">
          <a:xfrm flipV="1">
            <a:off x="6243637" y="6172200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Oval 125"/>
          <p:cNvSpPr>
            <a:spLocks noChangeArrowheads="1"/>
          </p:cNvSpPr>
          <p:nvPr/>
        </p:nvSpPr>
        <p:spPr bwMode="auto">
          <a:xfrm>
            <a:off x="2895600" y="618754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Oval 125"/>
          <p:cNvSpPr>
            <a:spLocks noChangeArrowheads="1"/>
          </p:cNvSpPr>
          <p:nvPr/>
        </p:nvSpPr>
        <p:spPr bwMode="auto">
          <a:xfrm>
            <a:off x="3276600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Freeform 139"/>
          <p:cNvSpPr>
            <a:spLocks/>
          </p:cNvSpPr>
          <p:nvPr/>
        </p:nvSpPr>
        <p:spPr bwMode="auto">
          <a:xfrm flipV="1">
            <a:off x="4980153" y="6204362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" name="Freeform 139"/>
          <p:cNvSpPr>
            <a:spLocks/>
          </p:cNvSpPr>
          <p:nvPr/>
        </p:nvSpPr>
        <p:spPr bwMode="auto">
          <a:xfrm flipV="1">
            <a:off x="5216022" y="620714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" name="Freeform 139"/>
          <p:cNvSpPr>
            <a:spLocks/>
          </p:cNvSpPr>
          <p:nvPr/>
        </p:nvSpPr>
        <p:spPr bwMode="auto">
          <a:xfrm flipV="1">
            <a:off x="4726350" y="61864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139"/>
          <p:cNvSpPr>
            <a:spLocks/>
          </p:cNvSpPr>
          <p:nvPr/>
        </p:nvSpPr>
        <p:spPr bwMode="auto">
          <a:xfrm flipV="1">
            <a:off x="5504803" y="62245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Freeform 139"/>
          <p:cNvSpPr>
            <a:spLocks/>
          </p:cNvSpPr>
          <p:nvPr/>
        </p:nvSpPr>
        <p:spPr bwMode="auto">
          <a:xfrm flipV="1">
            <a:off x="5029200" y="6148510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4" name="Freeform 139"/>
          <p:cNvSpPr>
            <a:spLocks/>
          </p:cNvSpPr>
          <p:nvPr/>
        </p:nvSpPr>
        <p:spPr bwMode="auto">
          <a:xfrm flipV="1">
            <a:off x="5738166" y="6178447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5" name="Freeform 139"/>
          <p:cNvSpPr>
            <a:spLocks/>
          </p:cNvSpPr>
          <p:nvPr/>
        </p:nvSpPr>
        <p:spPr bwMode="auto">
          <a:xfrm flipV="1">
            <a:off x="5865548" y="6177332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7" name="Freeform 139"/>
          <p:cNvSpPr>
            <a:spLocks/>
          </p:cNvSpPr>
          <p:nvPr/>
        </p:nvSpPr>
        <p:spPr bwMode="auto">
          <a:xfrm flipV="1">
            <a:off x="4827166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Freeform 139"/>
          <p:cNvSpPr>
            <a:spLocks/>
          </p:cNvSpPr>
          <p:nvPr/>
        </p:nvSpPr>
        <p:spPr bwMode="auto">
          <a:xfrm flipV="1">
            <a:off x="4441030" y="615005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139"/>
          <p:cNvSpPr>
            <a:spLocks/>
          </p:cNvSpPr>
          <p:nvPr/>
        </p:nvSpPr>
        <p:spPr bwMode="auto">
          <a:xfrm flipV="1">
            <a:off x="4114800" y="6204361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139"/>
          <p:cNvSpPr>
            <a:spLocks/>
          </p:cNvSpPr>
          <p:nvPr/>
        </p:nvSpPr>
        <p:spPr bwMode="auto">
          <a:xfrm flipV="1">
            <a:off x="5145881" y="6129337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Freeform 139"/>
          <p:cNvSpPr>
            <a:spLocks/>
          </p:cNvSpPr>
          <p:nvPr/>
        </p:nvSpPr>
        <p:spPr bwMode="auto">
          <a:xfrm flipV="1">
            <a:off x="5213516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Oval 125"/>
          <p:cNvSpPr>
            <a:spLocks noChangeArrowheads="1"/>
          </p:cNvSpPr>
          <p:nvPr/>
        </p:nvSpPr>
        <p:spPr bwMode="auto">
          <a:xfrm>
            <a:off x="3586745" y="6238542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Oval 125"/>
          <p:cNvSpPr>
            <a:spLocks noChangeArrowheads="1"/>
          </p:cNvSpPr>
          <p:nvPr/>
        </p:nvSpPr>
        <p:spPr bwMode="auto">
          <a:xfrm>
            <a:off x="3864770" y="6234831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Oval 125"/>
          <p:cNvSpPr>
            <a:spLocks noChangeArrowheads="1"/>
          </p:cNvSpPr>
          <p:nvPr/>
        </p:nvSpPr>
        <p:spPr bwMode="auto">
          <a:xfrm>
            <a:off x="4052398" y="623483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Oval 125"/>
          <p:cNvSpPr>
            <a:spLocks noChangeArrowheads="1"/>
          </p:cNvSpPr>
          <p:nvPr/>
        </p:nvSpPr>
        <p:spPr bwMode="auto">
          <a:xfrm>
            <a:off x="4351336" y="618661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Oval 125"/>
          <p:cNvSpPr>
            <a:spLocks noChangeArrowheads="1"/>
          </p:cNvSpPr>
          <p:nvPr/>
        </p:nvSpPr>
        <p:spPr bwMode="auto">
          <a:xfrm>
            <a:off x="4657686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Oval 125"/>
          <p:cNvSpPr>
            <a:spLocks noChangeArrowheads="1"/>
          </p:cNvSpPr>
          <p:nvPr/>
        </p:nvSpPr>
        <p:spPr bwMode="auto">
          <a:xfrm>
            <a:off x="4296235" y="6258047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Oval 125"/>
          <p:cNvSpPr>
            <a:spLocks noChangeArrowheads="1"/>
          </p:cNvSpPr>
          <p:nvPr/>
        </p:nvSpPr>
        <p:spPr bwMode="auto">
          <a:xfrm>
            <a:off x="3828839" y="6329029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Oval 125"/>
          <p:cNvSpPr>
            <a:spLocks noChangeArrowheads="1"/>
          </p:cNvSpPr>
          <p:nvPr/>
        </p:nvSpPr>
        <p:spPr bwMode="auto">
          <a:xfrm>
            <a:off x="3766133" y="615005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Oval 125"/>
          <p:cNvSpPr>
            <a:spLocks noChangeArrowheads="1"/>
          </p:cNvSpPr>
          <p:nvPr/>
        </p:nvSpPr>
        <p:spPr bwMode="auto">
          <a:xfrm>
            <a:off x="3630612" y="61722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Oval 125"/>
          <p:cNvSpPr>
            <a:spLocks noChangeArrowheads="1"/>
          </p:cNvSpPr>
          <p:nvPr/>
        </p:nvSpPr>
        <p:spPr bwMode="auto">
          <a:xfrm>
            <a:off x="3828839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Oval 125"/>
          <p:cNvSpPr>
            <a:spLocks noChangeArrowheads="1"/>
          </p:cNvSpPr>
          <p:nvPr/>
        </p:nvSpPr>
        <p:spPr bwMode="auto">
          <a:xfrm>
            <a:off x="3124200" y="618754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Oval 125"/>
          <p:cNvSpPr>
            <a:spLocks noChangeArrowheads="1"/>
          </p:cNvSpPr>
          <p:nvPr/>
        </p:nvSpPr>
        <p:spPr bwMode="auto">
          <a:xfrm>
            <a:off x="3352800" y="618754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Oval 125"/>
          <p:cNvSpPr>
            <a:spLocks noChangeArrowheads="1"/>
          </p:cNvSpPr>
          <p:nvPr/>
        </p:nvSpPr>
        <p:spPr bwMode="auto">
          <a:xfrm>
            <a:off x="3581400" y="61722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10472" y="3886200"/>
            <a:ext cx="295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P(X=</a:t>
            </a:r>
            <a:r>
              <a:rPr lang="en-US" b="1" dirty="0"/>
              <a:t>x</a:t>
            </a:r>
            <a:r>
              <a:rPr lang="en-US" dirty="0"/>
              <a:t>) </a:t>
            </a:r>
            <a:r>
              <a:rPr lang="en-US" dirty="0" smtClean="0"/>
              <a:t>=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baseline="-25000" dirty="0" err="1"/>
              <a:t>y</a:t>
            </a:r>
            <a:r>
              <a:rPr lang="en-US" dirty="0" smtClean="0">
                <a:latin typeface="Symbol" panose="05050102010706020507" pitchFamily="18" charset="2"/>
              </a:rPr>
              <a:t> </a:t>
            </a:r>
            <a:r>
              <a:rPr lang="en-US" dirty="0" smtClean="0"/>
              <a:t>P(Y=y) P(X=</a:t>
            </a:r>
            <a:r>
              <a:rPr lang="en-US" b="1" dirty="0" err="1" smtClean="0"/>
              <a:t>x</a:t>
            </a:r>
            <a:r>
              <a:rPr lang="en-US" dirty="0" err="1" smtClean="0"/>
              <a:t>|Y</a:t>
            </a:r>
            <a:r>
              <a:rPr lang="en-US" dirty="0" smtClean="0"/>
              <a:t>=y)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2438400" y="2189202"/>
            <a:ext cx="5474867" cy="3444320"/>
            <a:chOff x="2438400" y="2189202"/>
            <a:chExt cx="5474867" cy="3444320"/>
          </a:xfrm>
        </p:grpSpPr>
        <p:sp>
          <p:nvSpPr>
            <p:cNvPr id="113" name="Freeform 112"/>
            <p:cNvSpPr/>
            <p:nvPr/>
          </p:nvSpPr>
          <p:spPr>
            <a:xfrm>
              <a:off x="2438400" y="2404753"/>
              <a:ext cx="3788229" cy="3228769"/>
            </a:xfrm>
            <a:custGeom>
              <a:avLst/>
              <a:gdLst>
                <a:gd name="connsiteX0" fmla="*/ 0 w 3788229"/>
                <a:gd name="connsiteY0" fmla="*/ 3218213 h 3228769"/>
                <a:gd name="connsiteX1" fmla="*/ 1056904 w 3788229"/>
                <a:gd name="connsiteY1" fmla="*/ 3218213 h 3228769"/>
                <a:gd name="connsiteX2" fmla="*/ 1484416 w 3788229"/>
                <a:gd name="connsiteY2" fmla="*/ 3218213 h 3228769"/>
                <a:gd name="connsiteX3" fmla="*/ 1745673 w 3788229"/>
                <a:gd name="connsiteY3" fmla="*/ 3075709 h 3228769"/>
                <a:gd name="connsiteX4" fmla="*/ 1888177 w 3788229"/>
                <a:gd name="connsiteY4" fmla="*/ 2790702 h 3228769"/>
                <a:gd name="connsiteX5" fmla="*/ 1995055 w 3788229"/>
                <a:gd name="connsiteY5" fmla="*/ 2386941 h 3228769"/>
                <a:gd name="connsiteX6" fmla="*/ 2137559 w 3788229"/>
                <a:gd name="connsiteY6" fmla="*/ 1828800 h 3228769"/>
                <a:gd name="connsiteX7" fmla="*/ 2268187 w 3788229"/>
                <a:gd name="connsiteY7" fmla="*/ 1163782 h 3228769"/>
                <a:gd name="connsiteX8" fmla="*/ 2363190 w 3788229"/>
                <a:gd name="connsiteY8" fmla="*/ 605642 h 3228769"/>
                <a:gd name="connsiteX9" fmla="*/ 2481943 w 3788229"/>
                <a:gd name="connsiteY9" fmla="*/ 225631 h 3228769"/>
                <a:gd name="connsiteX10" fmla="*/ 2671948 w 3788229"/>
                <a:gd name="connsiteY10" fmla="*/ 71252 h 3228769"/>
                <a:gd name="connsiteX11" fmla="*/ 3028208 w 3788229"/>
                <a:gd name="connsiteY11" fmla="*/ 11876 h 3228769"/>
                <a:gd name="connsiteX12" fmla="*/ 3788229 w 3788229"/>
                <a:gd name="connsiteY12" fmla="*/ 0 h 322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88229" h="3228769">
                  <a:moveTo>
                    <a:pt x="0" y="3218213"/>
                  </a:moveTo>
                  <a:lnTo>
                    <a:pt x="1056904" y="3218213"/>
                  </a:lnTo>
                  <a:cubicBezTo>
                    <a:pt x="1304307" y="3218213"/>
                    <a:pt x="1369621" y="3241964"/>
                    <a:pt x="1484416" y="3218213"/>
                  </a:cubicBezTo>
                  <a:cubicBezTo>
                    <a:pt x="1599211" y="3194462"/>
                    <a:pt x="1678380" y="3146961"/>
                    <a:pt x="1745673" y="3075709"/>
                  </a:cubicBezTo>
                  <a:cubicBezTo>
                    <a:pt x="1812966" y="3004457"/>
                    <a:pt x="1846613" y="2905497"/>
                    <a:pt x="1888177" y="2790702"/>
                  </a:cubicBezTo>
                  <a:cubicBezTo>
                    <a:pt x="1929741" y="2675907"/>
                    <a:pt x="1953491" y="2547258"/>
                    <a:pt x="1995055" y="2386941"/>
                  </a:cubicBezTo>
                  <a:cubicBezTo>
                    <a:pt x="2036619" y="2226624"/>
                    <a:pt x="2092037" y="2032660"/>
                    <a:pt x="2137559" y="1828800"/>
                  </a:cubicBezTo>
                  <a:cubicBezTo>
                    <a:pt x="2183081" y="1624940"/>
                    <a:pt x="2230582" y="1367642"/>
                    <a:pt x="2268187" y="1163782"/>
                  </a:cubicBezTo>
                  <a:cubicBezTo>
                    <a:pt x="2305792" y="959922"/>
                    <a:pt x="2327564" y="762001"/>
                    <a:pt x="2363190" y="605642"/>
                  </a:cubicBezTo>
                  <a:cubicBezTo>
                    <a:pt x="2398816" y="449283"/>
                    <a:pt x="2430483" y="314696"/>
                    <a:pt x="2481943" y="225631"/>
                  </a:cubicBezTo>
                  <a:cubicBezTo>
                    <a:pt x="2533403" y="136566"/>
                    <a:pt x="2580904" y="106878"/>
                    <a:pt x="2671948" y="71252"/>
                  </a:cubicBezTo>
                  <a:cubicBezTo>
                    <a:pt x="2762992" y="35626"/>
                    <a:pt x="2842161" y="23751"/>
                    <a:pt x="3028208" y="11876"/>
                  </a:cubicBezTo>
                  <a:cubicBezTo>
                    <a:pt x="3214255" y="1"/>
                    <a:pt x="3501242" y="0"/>
                    <a:pt x="3788229" y="0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19800" y="2481528"/>
              <a:ext cx="1893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P(Y=1) P(X=</a:t>
              </a:r>
              <a:r>
                <a:rPr lang="en-US" b="1" dirty="0" err="1" smtClean="0">
                  <a:solidFill>
                    <a:srgbClr val="00B050"/>
                  </a:solidFill>
                </a:rPr>
                <a:t>x</a:t>
              </a:r>
              <a:r>
                <a:rPr lang="en-US" dirty="0" err="1" smtClean="0">
                  <a:solidFill>
                    <a:srgbClr val="00B050"/>
                  </a:solidFill>
                </a:rPr>
                <a:t>|Y</a:t>
              </a:r>
              <a:r>
                <a:rPr lang="en-US" dirty="0" smtClean="0">
                  <a:solidFill>
                    <a:srgbClr val="00B050"/>
                  </a:solidFill>
                </a:rPr>
                <a:t>=1)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629567" y="2754868"/>
              <a:ext cx="785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P(X=</a:t>
              </a:r>
              <a:r>
                <a:rPr lang="en-US" b="1" dirty="0"/>
                <a:t>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264257" y="2189202"/>
              <a:ext cx="1404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66FF"/>
                  </a:solidFill>
                </a:rPr>
                <a:t>P(Y=1|X=</a:t>
              </a:r>
              <a:r>
                <a:rPr lang="en-US" b="1" dirty="0" smtClean="0">
                  <a:solidFill>
                    <a:srgbClr val="0066FF"/>
                  </a:solidFill>
                </a:rPr>
                <a:t>x</a:t>
              </a:r>
              <a:r>
                <a:rPr lang="en-US" dirty="0" smtClean="0">
                  <a:solidFill>
                    <a:srgbClr val="0066FF"/>
                  </a:solidFill>
                </a:rPr>
                <a:t>) =</a:t>
              </a:r>
              <a:endParaRPr lang="en-US" dirty="0">
                <a:solidFill>
                  <a:srgbClr val="0066FF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6096167" y="2797421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Freeform 121"/>
          <p:cNvSpPr/>
          <p:nvPr/>
        </p:nvSpPr>
        <p:spPr>
          <a:xfrm>
            <a:off x="2861953" y="2636989"/>
            <a:ext cx="3408218" cy="2950351"/>
          </a:xfrm>
          <a:custGeom>
            <a:avLst/>
            <a:gdLst>
              <a:gd name="connsiteX0" fmla="*/ 0 w 3408218"/>
              <a:gd name="connsiteY0" fmla="*/ 2950351 h 2950351"/>
              <a:gd name="connsiteX1" fmla="*/ 308759 w 3408218"/>
              <a:gd name="connsiteY1" fmla="*/ 2748471 h 2950351"/>
              <a:gd name="connsiteX2" fmla="*/ 427512 w 3408218"/>
              <a:gd name="connsiteY2" fmla="*/ 2558466 h 2950351"/>
              <a:gd name="connsiteX3" fmla="*/ 534390 w 3408218"/>
              <a:gd name="connsiteY3" fmla="*/ 2285333 h 2950351"/>
              <a:gd name="connsiteX4" fmla="*/ 676894 w 3408218"/>
              <a:gd name="connsiteY4" fmla="*/ 1905323 h 2950351"/>
              <a:gd name="connsiteX5" fmla="*/ 807522 w 3408218"/>
              <a:gd name="connsiteY5" fmla="*/ 1513437 h 2950351"/>
              <a:gd name="connsiteX6" fmla="*/ 855024 w 3408218"/>
              <a:gd name="connsiteY6" fmla="*/ 1394684 h 2950351"/>
              <a:gd name="connsiteX7" fmla="*/ 997528 w 3408218"/>
              <a:gd name="connsiteY7" fmla="*/ 1299681 h 2950351"/>
              <a:gd name="connsiteX8" fmla="*/ 1128156 w 3408218"/>
              <a:gd name="connsiteY8" fmla="*/ 1454060 h 2950351"/>
              <a:gd name="connsiteX9" fmla="*/ 1235034 w 3408218"/>
              <a:gd name="connsiteY9" fmla="*/ 1750943 h 2950351"/>
              <a:gd name="connsiteX10" fmla="*/ 1413164 w 3408218"/>
              <a:gd name="connsiteY10" fmla="*/ 2202206 h 2950351"/>
              <a:gd name="connsiteX11" fmla="*/ 1615044 w 3408218"/>
              <a:gd name="connsiteY11" fmla="*/ 2380336 h 2950351"/>
              <a:gd name="connsiteX12" fmla="*/ 1745673 w 3408218"/>
              <a:gd name="connsiteY12" fmla="*/ 2368460 h 2950351"/>
              <a:gd name="connsiteX13" fmla="*/ 1840676 w 3408218"/>
              <a:gd name="connsiteY13" fmla="*/ 2261582 h 2950351"/>
              <a:gd name="connsiteX14" fmla="*/ 1983179 w 3408218"/>
              <a:gd name="connsiteY14" fmla="*/ 1786569 h 2950351"/>
              <a:gd name="connsiteX15" fmla="*/ 2161309 w 3408218"/>
              <a:gd name="connsiteY15" fmla="*/ 955297 h 2950351"/>
              <a:gd name="connsiteX16" fmla="*/ 2280063 w 3408218"/>
              <a:gd name="connsiteY16" fmla="*/ 314029 h 2950351"/>
              <a:gd name="connsiteX17" fmla="*/ 2375065 w 3408218"/>
              <a:gd name="connsiteY17" fmla="*/ 40897 h 2950351"/>
              <a:gd name="connsiteX18" fmla="*/ 2446317 w 3408218"/>
              <a:gd name="connsiteY18" fmla="*/ 5271 h 2950351"/>
              <a:gd name="connsiteX19" fmla="*/ 2505694 w 3408218"/>
              <a:gd name="connsiteY19" fmla="*/ 29021 h 2950351"/>
              <a:gd name="connsiteX20" fmla="*/ 2600696 w 3408218"/>
              <a:gd name="connsiteY20" fmla="*/ 266528 h 2950351"/>
              <a:gd name="connsiteX21" fmla="*/ 2707574 w 3408218"/>
              <a:gd name="connsiteY21" fmla="*/ 705915 h 2950351"/>
              <a:gd name="connsiteX22" fmla="*/ 2826328 w 3408218"/>
              <a:gd name="connsiteY22" fmla="*/ 1442185 h 2950351"/>
              <a:gd name="connsiteX23" fmla="*/ 2956956 w 3408218"/>
              <a:gd name="connsiteY23" fmla="*/ 2059702 h 2950351"/>
              <a:gd name="connsiteX24" fmla="*/ 3099460 w 3408218"/>
              <a:gd name="connsiteY24" fmla="*/ 2463463 h 2950351"/>
              <a:gd name="connsiteX25" fmla="*/ 3230089 w 3408218"/>
              <a:gd name="connsiteY25" fmla="*/ 2807847 h 2950351"/>
              <a:gd name="connsiteX26" fmla="*/ 3408218 w 3408218"/>
              <a:gd name="connsiteY26" fmla="*/ 2950351 h 295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218" h="2950351">
                <a:moveTo>
                  <a:pt x="0" y="2950351"/>
                </a:moveTo>
                <a:cubicBezTo>
                  <a:pt x="118753" y="2882068"/>
                  <a:pt x="237507" y="2813785"/>
                  <a:pt x="308759" y="2748471"/>
                </a:cubicBezTo>
                <a:cubicBezTo>
                  <a:pt x="380011" y="2683157"/>
                  <a:pt x="389907" y="2635656"/>
                  <a:pt x="427512" y="2558466"/>
                </a:cubicBezTo>
                <a:cubicBezTo>
                  <a:pt x="465117" y="2481276"/>
                  <a:pt x="492826" y="2394190"/>
                  <a:pt x="534390" y="2285333"/>
                </a:cubicBezTo>
                <a:cubicBezTo>
                  <a:pt x="575954" y="2176476"/>
                  <a:pt x="631372" y="2033972"/>
                  <a:pt x="676894" y="1905323"/>
                </a:cubicBezTo>
                <a:cubicBezTo>
                  <a:pt x="722416" y="1776674"/>
                  <a:pt x="777834" y="1598543"/>
                  <a:pt x="807522" y="1513437"/>
                </a:cubicBezTo>
                <a:cubicBezTo>
                  <a:pt x="837210" y="1428331"/>
                  <a:pt x="823356" y="1430310"/>
                  <a:pt x="855024" y="1394684"/>
                </a:cubicBezTo>
                <a:cubicBezTo>
                  <a:pt x="886692" y="1359058"/>
                  <a:pt x="952006" y="1289785"/>
                  <a:pt x="997528" y="1299681"/>
                </a:cubicBezTo>
                <a:cubicBezTo>
                  <a:pt x="1043050" y="1309577"/>
                  <a:pt x="1088572" y="1378850"/>
                  <a:pt x="1128156" y="1454060"/>
                </a:cubicBezTo>
                <a:cubicBezTo>
                  <a:pt x="1167740" y="1529270"/>
                  <a:pt x="1187533" y="1626252"/>
                  <a:pt x="1235034" y="1750943"/>
                </a:cubicBezTo>
                <a:cubicBezTo>
                  <a:pt x="1282535" y="1875634"/>
                  <a:pt x="1349829" y="2097307"/>
                  <a:pt x="1413164" y="2202206"/>
                </a:cubicBezTo>
                <a:cubicBezTo>
                  <a:pt x="1476499" y="2307105"/>
                  <a:pt x="1559626" y="2352627"/>
                  <a:pt x="1615044" y="2380336"/>
                </a:cubicBezTo>
                <a:cubicBezTo>
                  <a:pt x="1670462" y="2408045"/>
                  <a:pt x="1708068" y="2388252"/>
                  <a:pt x="1745673" y="2368460"/>
                </a:cubicBezTo>
                <a:cubicBezTo>
                  <a:pt x="1783278" y="2348668"/>
                  <a:pt x="1801092" y="2358564"/>
                  <a:pt x="1840676" y="2261582"/>
                </a:cubicBezTo>
                <a:cubicBezTo>
                  <a:pt x="1880260" y="2164600"/>
                  <a:pt x="1929740" y="2004283"/>
                  <a:pt x="1983179" y="1786569"/>
                </a:cubicBezTo>
                <a:cubicBezTo>
                  <a:pt x="2036618" y="1568855"/>
                  <a:pt x="2111828" y="1200720"/>
                  <a:pt x="2161309" y="955297"/>
                </a:cubicBezTo>
                <a:cubicBezTo>
                  <a:pt x="2210790" y="709874"/>
                  <a:pt x="2244437" y="466429"/>
                  <a:pt x="2280063" y="314029"/>
                </a:cubicBezTo>
                <a:cubicBezTo>
                  <a:pt x="2315689" y="161629"/>
                  <a:pt x="2347356" y="92357"/>
                  <a:pt x="2375065" y="40897"/>
                </a:cubicBezTo>
                <a:cubicBezTo>
                  <a:pt x="2402774" y="-10563"/>
                  <a:pt x="2424546" y="7250"/>
                  <a:pt x="2446317" y="5271"/>
                </a:cubicBezTo>
                <a:cubicBezTo>
                  <a:pt x="2468089" y="3292"/>
                  <a:pt x="2479964" y="-14522"/>
                  <a:pt x="2505694" y="29021"/>
                </a:cubicBezTo>
                <a:cubicBezTo>
                  <a:pt x="2531424" y="72564"/>
                  <a:pt x="2567049" y="153712"/>
                  <a:pt x="2600696" y="266528"/>
                </a:cubicBezTo>
                <a:cubicBezTo>
                  <a:pt x="2634343" y="379344"/>
                  <a:pt x="2669969" y="509972"/>
                  <a:pt x="2707574" y="705915"/>
                </a:cubicBezTo>
                <a:cubicBezTo>
                  <a:pt x="2745179" y="901858"/>
                  <a:pt x="2784764" y="1216554"/>
                  <a:pt x="2826328" y="1442185"/>
                </a:cubicBezTo>
                <a:cubicBezTo>
                  <a:pt x="2867892" y="1667816"/>
                  <a:pt x="2911434" y="1889489"/>
                  <a:pt x="2956956" y="2059702"/>
                </a:cubicBezTo>
                <a:cubicBezTo>
                  <a:pt x="3002478" y="2229915"/>
                  <a:pt x="3053938" y="2338772"/>
                  <a:pt x="3099460" y="2463463"/>
                </a:cubicBezTo>
                <a:cubicBezTo>
                  <a:pt x="3144982" y="2588154"/>
                  <a:pt x="3178629" y="2726699"/>
                  <a:pt x="3230089" y="2807847"/>
                </a:cubicBezTo>
                <a:cubicBezTo>
                  <a:pt x="3281549" y="2888995"/>
                  <a:pt x="3344883" y="2919673"/>
                  <a:pt x="3408218" y="2950351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Box 48"/>
          <p:cNvSpPr txBox="1">
            <a:spLocks noChangeArrowheads="1"/>
          </p:cNvSpPr>
          <p:nvPr/>
        </p:nvSpPr>
        <p:spPr bwMode="auto">
          <a:xfrm>
            <a:off x="7005637" y="5715000"/>
            <a:ext cx="4619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the logistic model does not make any Gaussian assumption!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32</a:t>
            </a:fld>
            <a:endParaRPr lang="en-US"/>
          </a:p>
        </p:txBody>
      </p:sp>
      <p:sp>
        <p:nvSpPr>
          <p:cNvPr id="70" name="Line 156"/>
          <p:cNvSpPr>
            <a:spLocks noChangeShapeType="1"/>
          </p:cNvSpPr>
          <p:nvPr/>
        </p:nvSpPr>
        <p:spPr bwMode="auto">
          <a:xfrm flipV="1">
            <a:off x="2286000" y="5638800"/>
            <a:ext cx="475456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" name="Freeform 139"/>
          <p:cNvSpPr>
            <a:spLocks/>
          </p:cNvSpPr>
          <p:nvPr/>
        </p:nvSpPr>
        <p:spPr bwMode="auto">
          <a:xfrm flipV="1">
            <a:off x="5105400" y="62245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25"/>
          <p:cNvSpPr>
            <a:spLocks noChangeArrowheads="1"/>
          </p:cNvSpPr>
          <p:nvPr/>
        </p:nvSpPr>
        <p:spPr bwMode="auto">
          <a:xfrm>
            <a:off x="3733800" y="62484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139"/>
          <p:cNvSpPr>
            <a:spLocks/>
          </p:cNvSpPr>
          <p:nvPr/>
        </p:nvSpPr>
        <p:spPr bwMode="auto">
          <a:xfrm flipV="1">
            <a:off x="5341269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" name="Freeform 139"/>
          <p:cNvSpPr>
            <a:spLocks/>
          </p:cNvSpPr>
          <p:nvPr/>
        </p:nvSpPr>
        <p:spPr bwMode="auto">
          <a:xfrm flipV="1">
            <a:off x="6243637" y="6172200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Oval 125"/>
          <p:cNvSpPr>
            <a:spLocks noChangeArrowheads="1"/>
          </p:cNvSpPr>
          <p:nvPr/>
        </p:nvSpPr>
        <p:spPr bwMode="auto">
          <a:xfrm>
            <a:off x="2895600" y="6199476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Oval 125"/>
          <p:cNvSpPr>
            <a:spLocks noChangeArrowheads="1"/>
          </p:cNvSpPr>
          <p:nvPr/>
        </p:nvSpPr>
        <p:spPr bwMode="auto">
          <a:xfrm>
            <a:off x="3276600" y="620448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Freeform 139"/>
          <p:cNvSpPr>
            <a:spLocks/>
          </p:cNvSpPr>
          <p:nvPr/>
        </p:nvSpPr>
        <p:spPr bwMode="auto">
          <a:xfrm flipV="1">
            <a:off x="4980153" y="6204362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" name="Freeform 139"/>
          <p:cNvSpPr>
            <a:spLocks/>
          </p:cNvSpPr>
          <p:nvPr/>
        </p:nvSpPr>
        <p:spPr bwMode="auto">
          <a:xfrm flipV="1">
            <a:off x="5216022" y="620714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" name="Freeform 139"/>
          <p:cNvSpPr>
            <a:spLocks/>
          </p:cNvSpPr>
          <p:nvPr/>
        </p:nvSpPr>
        <p:spPr bwMode="auto">
          <a:xfrm flipV="1">
            <a:off x="4726350" y="61864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139"/>
          <p:cNvSpPr>
            <a:spLocks/>
          </p:cNvSpPr>
          <p:nvPr/>
        </p:nvSpPr>
        <p:spPr bwMode="auto">
          <a:xfrm flipV="1">
            <a:off x="5504803" y="62245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4" name="Freeform 139"/>
          <p:cNvSpPr>
            <a:spLocks/>
          </p:cNvSpPr>
          <p:nvPr/>
        </p:nvSpPr>
        <p:spPr bwMode="auto">
          <a:xfrm flipV="1">
            <a:off x="5738166" y="6178447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5" name="Freeform 139"/>
          <p:cNvSpPr>
            <a:spLocks/>
          </p:cNvSpPr>
          <p:nvPr/>
        </p:nvSpPr>
        <p:spPr bwMode="auto">
          <a:xfrm flipV="1">
            <a:off x="5865548" y="6177332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7" name="Freeform 139"/>
          <p:cNvSpPr>
            <a:spLocks/>
          </p:cNvSpPr>
          <p:nvPr/>
        </p:nvSpPr>
        <p:spPr bwMode="auto">
          <a:xfrm flipV="1">
            <a:off x="4827166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Freeform 139"/>
          <p:cNvSpPr>
            <a:spLocks/>
          </p:cNvSpPr>
          <p:nvPr/>
        </p:nvSpPr>
        <p:spPr bwMode="auto">
          <a:xfrm flipV="1">
            <a:off x="4441030" y="615005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139"/>
          <p:cNvSpPr>
            <a:spLocks/>
          </p:cNvSpPr>
          <p:nvPr/>
        </p:nvSpPr>
        <p:spPr bwMode="auto">
          <a:xfrm flipV="1">
            <a:off x="4114800" y="6204361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Oval 125"/>
          <p:cNvSpPr>
            <a:spLocks noChangeArrowheads="1"/>
          </p:cNvSpPr>
          <p:nvPr/>
        </p:nvSpPr>
        <p:spPr bwMode="auto">
          <a:xfrm>
            <a:off x="3586745" y="6238542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Oval 125"/>
          <p:cNvSpPr>
            <a:spLocks noChangeArrowheads="1"/>
          </p:cNvSpPr>
          <p:nvPr/>
        </p:nvSpPr>
        <p:spPr bwMode="auto">
          <a:xfrm>
            <a:off x="3864770" y="6234831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Oval 125"/>
          <p:cNvSpPr>
            <a:spLocks noChangeArrowheads="1"/>
          </p:cNvSpPr>
          <p:nvPr/>
        </p:nvSpPr>
        <p:spPr bwMode="auto">
          <a:xfrm>
            <a:off x="4052398" y="623483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Oval 125"/>
          <p:cNvSpPr>
            <a:spLocks noChangeArrowheads="1"/>
          </p:cNvSpPr>
          <p:nvPr/>
        </p:nvSpPr>
        <p:spPr bwMode="auto">
          <a:xfrm>
            <a:off x="4351336" y="618661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Oval 125"/>
          <p:cNvSpPr>
            <a:spLocks noChangeArrowheads="1"/>
          </p:cNvSpPr>
          <p:nvPr/>
        </p:nvSpPr>
        <p:spPr bwMode="auto">
          <a:xfrm>
            <a:off x="4657686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Oval 125"/>
          <p:cNvSpPr>
            <a:spLocks noChangeArrowheads="1"/>
          </p:cNvSpPr>
          <p:nvPr/>
        </p:nvSpPr>
        <p:spPr bwMode="auto">
          <a:xfrm>
            <a:off x="4229501" y="622341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Oval 125"/>
          <p:cNvSpPr>
            <a:spLocks noChangeArrowheads="1"/>
          </p:cNvSpPr>
          <p:nvPr/>
        </p:nvSpPr>
        <p:spPr bwMode="auto">
          <a:xfrm>
            <a:off x="3630612" y="61722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Oval 125"/>
          <p:cNvSpPr>
            <a:spLocks noChangeArrowheads="1"/>
          </p:cNvSpPr>
          <p:nvPr/>
        </p:nvSpPr>
        <p:spPr bwMode="auto">
          <a:xfrm>
            <a:off x="3828839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Oval 125"/>
          <p:cNvSpPr>
            <a:spLocks noChangeArrowheads="1"/>
          </p:cNvSpPr>
          <p:nvPr/>
        </p:nvSpPr>
        <p:spPr bwMode="auto">
          <a:xfrm>
            <a:off x="3124200" y="6199476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Oval 125"/>
          <p:cNvSpPr>
            <a:spLocks noChangeArrowheads="1"/>
          </p:cNvSpPr>
          <p:nvPr/>
        </p:nvSpPr>
        <p:spPr bwMode="auto">
          <a:xfrm>
            <a:off x="3352800" y="61722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2438400" y="2404753"/>
            <a:ext cx="3788229" cy="3228769"/>
          </a:xfrm>
          <a:custGeom>
            <a:avLst/>
            <a:gdLst>
              <a:gd name="connsiteX0" fmla="*/ 0 w 3788229"/>
              <a:gd name="connsiteY0" fmla="*/ 3218213 h 3228769"/>
              <a:gd name="connsiteX1" fmla="*/ 1056904 w 3788229"/>
              <a:gd name="connsiteY1" fmla="*/ 3218213 h 3228769"/>
              <a:gd name="connsiteX2" fmla="*/ 1484416 w 3788229"/>
              <a:gd name="connsiteY2" fmla="*/ 3218213 h 3228769"/>
              <a:gd name="connsiteX3" fmla="*/ 1745673 w 3788229"/>
              <a:gd name="connsiteY3" fmla="*/ 3075709 h 3228769"/>
              <a:gd name="connsiteX4" fmla="*/ 1888177 w 3788229"/>
              <a:gd name="connsiteY4" fmla="*/ 2790702 h 3228769"/>
              <a:gd name="connsiteX5" fmla="*/ 1995055 w 3788229"/>
              <a:gd name="connsiteY5" fmla="*/ 2386941 h 3228769"/>
              <a:gd name="connsiteX6" fmla="*/ 2137559 w 3788229"/>
              <a:gd name="connsiteY6" fmla="*/ 1828800 h 3228769"/>
              <a:gd name="connsiteX7" fmla="*/ 2268187 w 3788229"/>
              <a:gd name="connsiteY7" fmla="*/ 1163782 h 3228769"/>
              <a:gd name="connsiteX8" fmla="*/ 2363190 w 3788229"/>
              <a:gd name="connsiteY8" fmla="*/ 605642 h 3228769"/>
              <a:gd name="connsiteX9" fmla="*/ 2481943 w 3788229"/>
              <a:gd name="connsiteY9" fmla="*/ 225631 h 3228769"/>
              <a:gd name="connsiteX10" fmla="*/ 2671948 w 3788229"/>
              <a:gd name="connsiteY10" fmla="*/ 71252 h 3228769"/>
              <a:gd name="connsiteX11" fmla="*/ 3028208 w 3788229"/>
              <a:gd name="connsiteY11" fmla="*/ 11876 h 3228769"/>
              <a:gd name="connsiteX12" fmla="*/ 3788229 w 3788229"/>
              <a:gd name="connsiteY12" fmla="*/ 0 h 32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8229" h="3228769">
                <a:moveTo>
                  <a:pt x="0" y="3218213"/>
                </a:moveTo>
                <a:lnTo>
                  <a:pt x="1056904" y="3218213"/>
                </a:lnTo>
                <a:cubicBezTo>
                  <a:pt x="1304307" y="3218213"/>
                  <a:pt x="1369621" y="3241964"/>
                  <a:pt x="1484416" y="3218213"/>
                </a:cubicBezTo>
                <a:cubicBezTo>
                  <a:pt x="1599211" y="3194462"/>
                  <a:pt x="1678380" y="3146961"/>
                  <a:pt x="1745673" y="3075709"/>
                </a:cubicBezTo>
                <a:cubicBezTo>
                  <a:pt x="1812966" y="3004457"/>
                  <a:pt x="1846613" y="2905497"/>
                  <a:pt x="1888177" y="2790702"/>
                </a:cubicBezTo>
                <a:cubicBezTo>
                  <a:pt x="1929741" y="2675907"/>
                  <a:pt x="1953491" y="2547258"/>
                  <a:pt x="1995055" y="2386941"/>
                </a:cubicBezTo>
                <a:cubicBezTo>
                  <a:pt x="2036619" y="2226624"/>
                  <a:pt x="2092037" y="2032660"/>
                  <a:pt x="2137559" y="1828800"/>
                </a:cubicBezTo>
                <a:cubicBezTo>
                  <a:pt x="2183081" y="1624940"/>
                  <a:pt x="2230582" y="1367642"/>
                  <a:pt x="2268187" y="1163782"/>
                </a:cubicBezTo>
                <a:cubicBezTo>
                  <a:pt x="2305792" y="959922"/>
                  <a:pt x="2327564" y="762001"/>
                  <a:pt x="2363190" y="605642"/>
                </a:cubicBezTo>
                <a:cubicBezTo>
                  <a:pt x="2398816" y="449283"/>
                  <a:pt x="2430483" y="314696"/>
                  <a:pt x="2481943" y="225631"/>
                </a:cubicBezTo>
                <a:cubicBezTo>
                  <a:pt x="2533403" y="136566"/>
                  <a:pt x="2580904" y="106878"/>
                  <a:pt x="2671948" y="71252"/>
                </a:cubicBezTo>
                <a:cubicBezTo>
                  <a:pt x="2762992" y="35626"/>
                  <a:pt x="2842161" y="23751"/>
                  <a:pt x="3028208" y="11876"/>
                </a:cubicBezTo>
                <a:cubicBezTo>
                  <a:pt x="3214255" y="1"/>
                  <a:pt x="3501242" y="0"/>
                  <a:pt x="3788229" y="0"/>
                </a:cubicBezTo>
              </a:path>
            </a:pathLst>
          </a:cu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4361"/>
            <a:ext cx="1297780" cy="128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Oval 125"/>
          <p:cNvSpPr>
            <a:spLocks noChangeArrowheads="1"/>
          </p:cNvSpPr>
          <p:nvPr/>
        </p:nvSpPr>
        <p:spPr bwMode="auto">
          <a:xfrm>
            <a:off x="1739106" y="6182134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125"/>
          <p:cNvSpPr>
            <a:spLocks noChangeArrowheads="1"/>
          </p:cNvSpPr>
          <p:nvPr/>
        </p:nvSpPr>
        <p:spPr bwMode="auto">
          <a:xfrm>
            <a:off x="2895904" y="623483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Oval 125"/>
          <p:cNvSpPr>
            <a:spLocks noChangeArrowheads="1"/>
          </p:cNvSpPr>
          <p:nvPr/>
        </p:nvSpPr>
        <p:spPr bwMode="auto">
          <a:xfrm>
            <a:off x="3139741" y="6230771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Oval 125"/>
          <p:cNvSpPr>
            <a:spLocks noChangeArrowheads="1"/>
          </p:cNvSpPr>
          <p:nvPr/>
        </p:nvSpPr>
        <p:spPr bwMode="auto">
          <a:xfrm>
            <a:off x="1967706" y="6182134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Oval 125"/>
          <p:cNvSpPr>
            <a:spLocks noChangeArrowheads="1"/>
          </p:cNvSpPr>
          <p:nvPr/>
        </p:nvSpPr>
        <p:spPr bwMode="auto">
          <a:xfrm>
            <a:off x="2196306" y="6182134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Oval 125"/>
          <p:cNvSpPr>
            <a:spLocks noChangeArrowheads="1"/>
          </p:cNvSpPr>
          <p:nvPr/>
        </p:nvSpPr>
        <p:spPr bwMode="auto">
          <a:xfrm>
            <a:off x="2424906" y="6182134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125"/>
          <p:cNvSpPr>
            <a:spLocks noChangeArrowheads="1"/>
          </p:cNvSpPr>
          <p:nvPr/>
        </p:nvSpPr>
        <p:spPr bwMode="auto">
          <a:xfrm>
            <a:off x="2300067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125"/>
          <p:cNvSpPr>
            <a:spLocks noChangeArrowheads="1"/>
          </p:cNvSpPr>
          <p:nvPr/>
        </p:nvSpPr>
        <p:spPr bwMode="auto">
          <a:xfrm>
            <a:off x="3456865" y="624524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125"/>
          <p:cNvSpPr>
            <a:spLocks noChangeArrowheads="1"/>
          </p:cNvSpPr>
          <p:nvPr/>
        </p:nvSpPr>
        <p:spPr bwMode="auto">
          <a:xfrm>
            <a:off x="2528667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125"/>
          <p:cNvSpPr>
            <a:spLocks noChangeArrowheads="1"/>
          </p:cNvSpPr>
          <p:nvPr/>
        </p:nvSpPr>
        <p:spPr bwMode="auto">
          <a:xfrm>
            <a:off x="2757267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125"/>
          <p:cNvSpPr>
            <a:spLocks noChangeArrowheads="1"/>
          </p:cNvSpPr>
          <p:nvPr/>
        </p:nvSpPr>
        <p:spPr bwMode="auto">
          <a:xfrm>
            <a:off x="2985867" y="6209891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eform 139"/>
          <p:cNvSpPr>
            <a:spLocks/>
          </p:cNvSpPr>
          <p:nvPr/>
        </p:nvSpPr>
        <p:spPr bwMode="auto">
          <a:xfrm flipV="1">
            <a:off x="6091237" y="6169454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139"/>
          <p:cNvSpPr>
            <a:spLocks/>
          </p:cNvSpPr>
          <p:nvPr/>
        </p:nvSpPr>
        <p:spPr bwMode="auto">
          <a:xfrm flipV="1">
            <a:off x="6404683" y="618172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139"/>
          <p:cNvSpPr>
            <a:spLocks/>
          </p:cNvSpPr>
          <p:nvPr/>
        </p:nvSpPr>
        <p:spPr bwMode="auto">
          <a:xfrm flipV="1">
            <a:off x="6569057" y="6181167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Freeform 139"/>
          <p:cNvSpPr>
            <a:spLocks/>
          </p:cNvSpPr>
          <p:nvPr/>
        </p:nvSpPr>
        <p:spPr bwMode="auto">
          <a:xfrm flipV="1">
            <a:off x="6917144" y="6144924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230587" y="1905000"/>
            <a:ext cx="223811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	            1</a:t>
            </a:r>
          </a:p>
          <a:p>
            <a:r>
              <a:rPr lang="en-US" dirty="0" smtClean="0">
                <a:solidFill>
                  <a:srgbClr val="0066FF"/>
                </a:solidFill>
              </a:rPr>
              <a:t>P(Y=1|X=</a:t>
            </a:r>
            <a:r>
              <a:rPr lang="en-US" b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)= </a:t>
            </a:r>
          </a:p>
          <a:p>
            <a:r>
              <a:rPr lang="en-US" dirty="0" smtClean="0">
                <a:solidFill>
                  <a:srgbClr val="0066FF"/>
                </a:solidFill>
              </a:rPr>
              <a:t>                         1+ e</a:t>
            </a:r>
            <a:r>
              <a:rPr lang="en-US" baseline="30000" dirty="0" smtClean="0">
                <a:solidFill>
                  <a:srgbClr val="0066FF"/>
                </a:solidFill>
              </a:rPr>
              <a:t>-f(</a:t>
            </a:r>
            <a:r>
              <a:rPr lang="en-US" b="1" baseline="30000" dirty="0" smtClean="0">
                <a:solidFill>
                  <a:srgbClr val="0066FF"/>
                </a:solidFill>
              </a:rPr>
              <a:t>x</a:t>
            </a:r>
            <a:r>
              <a:rPr lang="en-US" baseline="30000" dirty="0" smtClean="0">
                <a:solidFill>
                  <a:srgbClr val="0066FF"/>
                </a:solidFill>
              </a:rPr>
              <a:t>)</a:t>
            </a:r>
            <a:endParaRPr lang="en-US" baseline="30000" dirty="0">
              <a:solidFill>
                <a:srgbClr val="0066FF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7539040" y="2378333"/>
            <a:ext cx="838200" cy="0"/>
          </a:xfrm>
          <a:prstGeom prst="line">
            <a:avLst/>
          </a:pr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543800" y="2362200"/>
            <a:ext cx="838200" cy="0"/>
          </a:xfrm>
          <a:prstGeom prst="line">
            <a:avLst/>
          </a:prstGeom>
          <a:ln w="254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ine 156"/>
          <p:cNvSpPr>
            <a:spLocks noChangeShapeType="1"/>
          </p:cNvSpPr>
          <p:nvPr/>
        </p:nvSpPr>
        <p:spPr bwMode="auto">
          <a:xfrm flipV="1">
            <a:off x="4561670" y="2114550"/>
            <a:ext cx="0" cy="4329113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Text Box 48"/>
          <p:cNvSpPr txBox="1">
            <a:spLocks noChangeArrowheads="1"/>
          </p:cNvSpPr>
          <p:nvPr/>
        </p:nvSpPr>
        <p:spPr bwMode="auto">
          <a:xfrm>
            <a:off x="4191000" y="5695890"/>
            <a:ext cx="338491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0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9" name="Text Box 48"/>
          <p:cNvSpPr txBox="1">
            <a:spLocks noChangeArrowheads="1"/>
          </p:cNvSpPr>
          <p:nvPr/>
        </p:nvSpPr>
        <p:spPr bwMode="auto">
          <a:xfrm>
            <a:off x="4191000" y="2286000"/>
            <a:ext cx="338491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dirty="0" smtClean="0">
                <a:solidFill>
                  <a:srgbClr val="000000"/>
                </a:solidFill>
                <a:latin typeface="Arial" pitchFamily="34" charset="0"/>
              </a:rPr>
              <a:t>1</a:t>
            </a:r>
            <a:endParaRPr lang="en-US" altLang="en-US" sz="20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0" name="Line 156"/>
          <p:cNvSpPr>
            <a:spLocks noChangeShapeType="1"/>
          </p:cNvSpPr>
          <p:nvPr/>
        </p:nvSpPr>
        <p:spPr bwMode="auto">
          <a:xfrm flipV="1">
            <a:off x="4441030" y="2362200"/>
            <a:ext cx="1789557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2038407" y="4713344"/>
            <a:ext cx="1557075" cy="227503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2" name="Left Brace 111"/>
          <p:cNvSpPr/>
          <p:nvPr/>
        </p:nvSpPr>
        <p:spPr>
          <a:xfrm rot="5400000">
            <a:off x="5627744" y="4713343"/>
            <a:ext cx="1557075" cy="2275037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2313" y="4419600"/>
            <a:ext cx="166077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Well classified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with large (1-p)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722049" y="4419600"/>
            <a:ext cx="1509901" cy="64633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Well classified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With large p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572000" y="4670900"/>
            <a:ext cx="1016689" cy="369332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Marginal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120" name="Left Brace 119"/>
          <p:cNvSpPr/>
          <p:nvPr/>
        </p:nvSpPr>
        <p:spPr>
          <a:xfrm rot="5400000">
            <a:off x="3815482" y="5176119"/>
            <a:ext cx="1600200" cy="1306362"/>
          </a:xfrm>
          <a:prstGeom prst="leftBrace">
            <a:avLst/>
          </a:prstGeom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2819400"/>
            <a:ext cx="3627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logistic regression, only the </a:t>
            </a:r>
            <a:r>
              <a:rPr lang="en-US" b="1" dirty="0" smtClean="0"/>
              <a:t>marginal examples </a:t>
            </a:r>
            <a:r>
              <a:rPr lang="en-US" dirty="0" smtClean="0"/>
              <a:t>significantly contribute to determining  the position and slope of the sigmoid, hence the </a:t>
            </a:r>
            <a:r>
              <a:rPr lang="en-US" b="1" dirty="0" smtClean="0"/>
              <a:t>posterior probability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6685738" y="3048000"/>
            <a:ext cx="138929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Logistic loss:</a:t>
            </a:r>
          </a:p>
          <a:p>
            <a:r>
              <a:rPr lang="en-US" dirty="0" smtClean="0"/>
              <a:t>log(</a:t>
            </a:r>
            <a:r>
              <a:rPr lang="en-US" dirty="0" smtClean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+ e</a:t>
            </a:r>
            <a:r>
              <a:rPr lang="en-US" baseline="30000" dirty="0">
                <a:solidFill>
                  <a:srgbClr val="0070C0"/>
                </a:solidFill>
              </a:rPr>
              <a:t>-</a:t>
            </a:r>
            <a:r>
              <a:rPr lang="en-US" baseline="30000" dirty="0" err="1">
                <a:solidFill>
                  <a:srgbClr val="0070C0"/>
                </a:solidFill>
              </a:rPr>
              <a:t>yf</a:t>
            </a:r>
            <a:r>
              <a:rPr lang="en-US" baseline="30000" dirty="0">
                <a:solidFill>
                  <a:srgbClr val="0070C0"/>
                </a:solidFill>
              </a:rPr>
              <a:t>(</a:t>
            </a:r>
            <a:r>
              <a:rPr lang="en-US" b="1" baseline="30000" dirty="0">
                <a:solidFill>
                  <a:srgbClr val="0070C0"/>
                </a:solidFill>
              </a:rPr>
              <a:t>x</a:t>
            </a:r>
            <a:r>
              <a:rPr lang="en-US" baseline="30000" dirty="0">
                <a:solidFill>
                  <a:srgbClr val="0070C0"/>
                </a:solidFill>
              </a:rPr>
              <a:t>)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3534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4572000" cy="42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The </a:t>
            </a:r>
            <a:r>
              <a:rPr lang="en-US" dirty="0">
                <a:solidFill>
                  <a:srgbClr val="0070C0"/>
                </a:solidFill>
              </a:rPr>
              <a:t>Gaussian model </a:t>
            </a:r>
            <a:r>
              <a:rPr lang="en-US" dirty="0" smtClean="0">
                <a:solidFill>
                  <a:srgbClr val="0070C0"/>
                </a:solidFill>
              </a:rPr>
              <a:t>posterior estimation uses the examples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33</a:t>
            </a:fld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379244" y="2362200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baseline="30000" dirty="0" smtClean="0">
                <a:solidFill>
                  <a:srgbClr val="00B050"/>
                </a:solidFill>
              </a:rPr>
              <a:t>[1] 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71" name="Text Box 48"/>
          <p:cNvSpPr txBox="1">
            <a:spLocks noChangeArrowheads="1"/>
          </p:cNvSpPr>
          <p:nvPr/>
        </p:nvSpPr>
        <p:spPr bwMode="auto">
          <a:xfrm>
            <a:off x="4481885" y="6381750"/>
            <a:ext cx="4619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Arial" pitchFamily="34" charset="0"/>
              </a:rPr>
              <a:t>x</a:t>
            </a:r>
            <a:endParaRPr lang="en-US" altLang="en-US" sz="20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521483" y="3429000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2800" b="1" baseline="30000" dirty="0">
                <a:solidFill>
                  <a:srgbClr val="FF0000"/>
                </a:solidFill>
              </a:rPr>
              <a:t>[0]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0" name="Line 156"/>
          <p:cNvSpPr>
            <a:spLocks noChangeShapeType="1"/>
          </p:cNvSpPr>
          <p:nvPr/>
        </p:nvSpPr>
        <p:spPr bwMode="auto">
          <a:xfrm flipV="1">
            <a:off x="2286000" y="6477000"/>
            <a:ext cx="475456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" name="Oval 125"/>
          <p:cNvSpPr>
            <a:spLocks noChangeArrowheads="1"/>
          </p:cNvSpPr>
          <p:nvPr/>
        </p:nvSpPr>
        <p:spPr bwMode="auto">
          <a:xfrm>
            <a:off x="3676439" y="62960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139"/>
          <p:cNvSpPr>
            <a:spLocks/>
          </p:cNvSpPr>
          <p:nvPr/>
        </p:nvSpPr>
        <p:spPr bwMode="auto">
          <a:xfrm flipV="1">
            <a:off x="5105400" y="62245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Oval 125"/>
          <p:cNvSpPr>
            <a:spLocks noChangeArrowheads="1"/>
          </p:cNvSpPr>
          <p:nvPr/>
        </p:nvSpPr>
        <p:spPr bwMode="auto">
          <a:xfrm>
            <a:off x="3733800" y="62484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139"/>
          <p:cNvSpPr>
            <a:spLocks/>
          </p:cNvSpPr>
          <p:nvPr/>
        </p:nvSpPr>
        <p:spPr bwMode="auto">
          <a:xfrm flipV="1">
            <a:off x="5341269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" name="Freeform 139"/>
          <p:cNvSpPr>
            <a:spLocks/>
          </p:cNvSpPr>
          <p:nvPr/>
        </p:nvSpPr>
        <p:spPr bwMode="auto">
          <a:xfrm flipV="1">
            <a:off x="6243637" y="6172200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Oval 125"/>
          <p:cNvSpPr>
            <a:spLocks noChangeArrowheads="1"/>
          </p:cNvSpPr>
          <p:nvPr/>
        </p:nvSpPr>
        <p:spPr bwMode="auto">
          <a:xfrm>
            <a:off x="2895600" y="618754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Oval 125"/>
          <p:cNvSpPr>
            <a:spLocks noChangeArrowheads="1"/>
          </p:cNvSpPr>
          <p:nvPr/>
        </p:nvSpPr>
        <p:spPr bwMode="auto">
          <a:xfrm>
            <a:off x="3276600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Freeform 139"/>
          <p:cNvSpPr>
            <a:spLocks/>
          </p:cNvSpPr>
          <p:nvPr/>
        </p:nvSpPr>
        <p:spPr bwMode="auto">
          <a:xfrm flipV="1">
            <a:off x="4980153" y="6204362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" name="Freeform 139"/>
          <p:cNvSpPr>
            <a:spLocks/>
          </p:cNvSpPr>
          <p:nvPr/>
        </p:nvSpPr>
        <p:spPr bwMode="auto">
          <a:xfrm flipV="1">
            <a:off x="5216022" y="620714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" name="Freeform 139"/>
          <p:cNvSpPr>
            <a:spLocks/>
          </p:cNvSpPr>
          <p:nvPr/>
        </p:nvSpPr>
        <p:spPr bwMode="auto">
          <a:xfrm flipV="1">
            <a:off x="4726350" y="61864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139"/>
          <p:cNvSpPr>
            <a:spLocks/>
          </p:cNvSpPr>
          <p:nvPr/>
        </p:nvSpPr>
        <p:spPr bwMode="auto">
          <a:xfrm flipV="1">
            <a:off x="5504803" y="622458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Freeform 139"/>
          <p:cNvSpPr>
            <a:spLocks/>
          </p:cNvSpPr>
          <p:nvPr/>
        </p:nvSpPr>
        <p:spPr bwMode="auto">
          <a:xfrm flipV="1">
            <a:off x="5029200" y="6148510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4" name="Freeform 139"/>
          <p:cNvSpPr>
            <a:spLocks/>
          </p:cNvSpPr>
          <p:nvPr/>
        </p:nvSpPr>
        <p:spPr bwMode="auto">
          <a:xfrm flipV="1">
            <a:off x="5738166" y="6178447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5" name="Freeform 139"/>
          <p:cNvSpPr>
            <a:spLocks/>
          </p:cNvSpPr>
          <p:nvPr/>
        </p:nvSpPr>
        <p:spPr bwMode="auto">
          <a:xfrm flipV="1">
            <a:off x="5865548" y="6177332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7" name="Freeform 139"/>
          <p:cNvSpPr>
            <a:spLocks/>
          </p:cNvSpPr>
          <p:nvPr/>
        </p:nvSpPr>
        <p:spPr bwMode="auto">
          <a:xfrm flipV="1">
            <a:off x="4827166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Freeform 139"/>
          <p:cNvSpPr>
            <a:spLocks/>
          </p:cNvSpPr>
          <p:nvPr/>
        </p:nvSpPr>
        <p:spPr bwMode="auto">
          <a:xfrm flipV="1">
            <a:off x="4441030" y="6150055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139"/>
          <p:cNvSpPr>
            <a:spLocks/>
          </p:cNvSpPr>
          <p:nvPr/>
        </p:nvSpPr>
        <p:spPr bwMode="auto">
          <a:xfrm flipV="1">
            <a:off x="4114800" y="6204361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139"/>
          <p:cNvSpPr>
            <a:spLocks/>
          </p:cNvSpPr>
          <p:nvPr/>
        </p:nvSpPr>
        <p:spPr bwMode="auto">
          <a:xfrm flipV="1">
            <a:off x="5145881" y="6129337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Freeform 139"/>
          <p:cNvSpPr>
            <a:spLocks/>
          </p:cNvSpPr>
          <p:nvPr/>
        </p:nvSpPr>
        <p:spPr bwMode="auto">
          <a:xfrm flipV="1">
            <a:off x="5213516" y="6167438"/>
            <a:ext cx="233363" cy="2190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Oval 125"/>
          <p:cNvSpPr>
            <a:spLocks noChangeArrowheads="1"/>
          </p:cNvSpPr>
          <p:nvPr/>
        </p:nvSpPr>
        <p:spPr bwMode="auto">
          <a:xfrm>
            <a:off x="3586745" y="6238542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Oval 125"/>
          <p:cNvSpPr>
            <a:spLocks noChangeArrowheads="1"/>
          </p:cNvSpPr>
          <p:nvPr/>
        </p:nvSpPr>
        <p:spPr bwMode="auto">
          <a:xfrm>
            <a:off x="3864770" y="6234831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Oval 125"/>
          <p:cNvSpPr>
            <a:spLocks noChangeArrowheads="1"/>
          </p:cNvSpPr>
          <p:nvPr/>
        </p:nvSpPr>
        <p:spPr bwMode="auto">
          <a:xfrm>
            <a:off x="4052398" y="623483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Oval 125"/>
          <p:cNvSpPr>
            <a:spLocks noChangeArrowheads="1"/>
          </p:cNvSpPr>
          <p:nvPr/>
        </p:nvSpPr>
        <p:spPr bwMode="auto">
          <a:xfrm>
            <a:off x="4351336" y="618661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Oval 125"/>
          <p:cNvSpPr>
            <a:spLocks noChangeArrowheads="1"/>
          </p:cNvSpPr>
          <p:nvPr/>
        </p:nvSpPr>
        <p:spPr bwMode="auto">
          <a:xfrm>
            <a:off x="4657686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Oval 125"/>
          <p:cNvSpPr>
            <a:spLocks noChangeArrowheads="1"/>
          </p:cNvSpPr>
          <p:nvPr/>
        </p:nvSpPr>
        <p:spPr bwMode="auto">
          <a:xfrm>
            <a:off x="4296235" y="6258047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Oval 125"/>
          <p:cNvSpPr>
            <a:spLocks noChangeArrowheads="1"/>
          </p:cNvSpPr>
          <p:nvPr/>
        </p:nvSpPr>
        <p:spPr bwMode="auto">
          <a:xfrm>
            <a:off x="3828839" y="6329029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Oval 125"/>
          <p:cNvSpPr>
            <a:spLocks noChangeArrowheads="1"/>
          </p:cNvSpPr>
          <p:nvPr/>
        </p:nvSpPr>
        <p:spPr bwMode="auto">
          <a:xfrm>
            <a:off x="3766133" y="615005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Oval 125"/>
          <p:cNvSpPr>
            <a:spLocks noChangeArrowheads="1"/>
          </p:cNvSpPr>
          <p:nvPr/>
        </p:nvSpPr>
        <p:spPr bwMode="auto">
          <a:xfrm>
            <a:off x="3630612" y="61722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Oval 125"/>
          <p:cNvSpPr>
            <a:spLocks noChangeArrowheads="1"/>
          </p:cNvSpPr>
          <p:nvPr/>
        </p:nvSpPr>
        <p:spPr bwMode="auto">
          <a:xfrm>
            <a:off x="3828839" y="6219825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Oval 125"/>
          <p:cNvSpPr>
            <a:spLocks noChangeArrowheads="1"/>
          </p:cNvSpPr>
          <p:nvPr/>
        </p:nvSpPr>
        <p:spPr bwMode="auto">
          <a:xfrm>
            <a:off x="3124200" y="618754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Oval 125"/>
          <p:cNvSpPr>
            <a:spLocks noChangeArrowheads="1"/>
          </p:cNvSpPr>
          <p:nvPr/>
        </p:nvSpPr>
        <p:spPr bwMode="auto">
          <a:xfrm>
            <a:off x="3352800" y="618754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Oval 125"/>
          <p:cNvSpPr>
            <a:spLocks noChangeArrowheads="1"/>
          </p:cNvSpPr>
          <p:nvPr/>
        </p:nvSpPr>
        <p:spPr bwMode="auto">
          <a:xfrm>
            <a:off x="3581400" y="6172200"/>
            <a:ext cx="179388" cy="18097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2438400" y="2404753"/>
            <a:ext cx="3788229" cy="3228769"/>
          </a:xfrm>
          <a:custGeom>
            <a:avLst/>
            <a:gdLst>
              <a:gd name="connsiteX0" fmla="*/ 0 w 3788229"/>
              <a:gd name="connsiteY0" fmla="*/ 3218213 h 3228769"/>
              <a:gd name="connsiteX1" fmla="*/ 1056904 w 3788229"/>
              <a:gd name="connsiteY1" fmla="*/ 3218213 h 3228769"/>
              <a:gd name="connsiteX2" fmla="*/ 1484416 w 3788229"/>
              <a:gd name="connsiteY2" fmla="*/ 3218213 h 3228769"/>
              <a:gd name="connsiteX3" fmla="*/ 1745673 w 3788229"/>
              <a:gd name="connsiteY3" fmla="*/ 3075709 h 3228769"/>
              <a:gd name="connsiteX4" fmla="*/ 1888177 w 3788229"/>
              <a:gd name="connsiteY4" fmla="*/ 2790702 h 3228769"/>
              <a:gd name="connsiteX5" fmla="*/ 1995055 w 3788229"/>
              <a:gd name="connsiteY5" fmla="*/ 2386941 h 3228769"/>
              <a:gd name="connsiteX6" fmla="*/ 2137559 w 3788229"/>
              <a:gd name="connsiteY6" fmla="*/ 1828800 h 3228769"/>
              <a:gd name="connsiteX7" fmla="*/ 2268187 w 3788229"/>
              <a:gd name="connsiteY7" fmla="*/ 1163782 h 3228769"/>
              <a:gd name="connsiteX8" fmla="*/ 2363190 w 3788229"/>
              <a:gd name="connsiteY8" fmla="*/ 605642 h 3228769"/>
              <a:gd name="connsiteX9" fmla="*/ 2481943 w 3788229"/>
              <a:gd name="connsiteY9" fmla="*/ 225631 h 3228769"/>
              <a:gd name="connsiteX10" fmla="*/ 2671948 w 3788229"/>
              <a:gd name="connsiteY10" fmla="*/ 71252 h 3228769"/>
              <a:gd name="connsiteX11" fmla="*/ 3028208 w 3788229"/>
              <a:gd name="connsiteY11" fmla="*/ 11876 h 3228769"/>
              <a:gd name="connsiteX12" fmla="*/ 3788229 w 3788229"/>
              <a:gd name="connsiteY12" fmla="*/ 0 h 322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88229" h="3228769">
                <a:moveTo>
                  <a:pt x="0" y="3218213"/>
                </a:moveTo>
                <a:lnTo>
                  <a:pt x="1056904" y="3218213"/>
                </a:lnTo>
                <a:cubicBezTo>
                  <a:pt x="1304307" y="3218213"/>
                  <a:pt x="1369621" y="3241964"/>
                  <a:pt x="1484416" y="3218213"/>
                </a:cubicBezTo>
                <a:cubicBezTo>
                  <a:pt x="1599211" y="3194462"/>
                  <a:pt x="1678380" y="3146961"/>
                  <a:pt x="1745673" y="3075709"/>
                </a:cubicBezTo>
                <a:cubicBezTo>
                  <a:pt x="1812966" y="3004457"/>
                  <a:pt x="1846613" y="2905497"/>
                  <a:pt x="1888177" y="2790702"/>
                </a:cubicBezTo>
                <a:cubicBezTo>
                  <a:pt x="1929741" y="2675907"/>
                  <a:pt x="1953491" y="2547258"/>
                  <a:pt x="1995055" y="2386941"/>
                </a:cubicBezTo>
                <a:cubicBezTo>
                  <a:pt x="2036619" y="2226624"/>
                  <a:pt x="2092037" y="2032660"/>
                  <a:pt x="2137559" y="1828800"/>
                </a:cubicBezTo>
                <a:cubicBezTo>
                  <a:pt x="2183081" y="1624940"/>
                  <a:pt x="2230582" y="1367642"/>
                  <a:pt x="2268187" y="1163782"/>
                </a:cubicBezTo>
                <a:cubicBezTo>
                  <a:pt x="2305792" y="959922"/>
                  <a:pt x="2327564" y="762001"/>
                  <a:pt x="2363190" y="605642"/>
                </a:cubicBezTo>
                <a:cubicBezTo>
                  <a:pt x="2398816" y="449283"/>
                  <a:pt x="2430483" y="314696"/>
                  <a:pt x="2481943" y="225631"/>
                </a:cubicBezTo>
                <a:cubicBezTo>
                  <a:pt x="2533403" y="136566"/>
                  <a:pt x="2580904" y="106878"/>
                  <a:pt x="2671948" y="71252"/>
                </a:cubicBezTo>
                <a:cubicBezTo>
                  <a:pt x="2762992" y="35626"/>
                  <a:pt x="2842161" y="23751"/>
                  <a:pt x="3028208" y="11876"/>
                </a:cubicBezTo>
                <a:cubicBezTo>
                  <a:pt x="3214255" y="1"/>
                  <a:pt x="3501242" y="0"/>
                  <a:pt x="3788229" y="0"/>
                </a:cubicBezTo>
              </a:path>
            </a:pathLst>
          </a:custGeom>
          <a:noFill/>
          <a:ln w="571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61953" y="2636989"/>
            <a:ext cx="3408218" cy="2950351"/>
          </a:xfrm>
          <a:custGeom>
            <a:avLst/>
            <a:gdLst>
              <a:gd name="connsiteX0" fmla="*/ 0 w 3408218"/>
              <a:gd name="connsiteY0" fmla="*/ 2950351 h 2950351"/>
              <a:gd name="connsiteX1" fmla="*/ 308759 w 3408218"/>
              <a:gd name="connsiteY1" fmla="*/ 2748471 h 2950351"/>
              <a:gd name="connsiteX2" fmla="*/ 427512 w 3408218"/>
              <a:gd name="connsiteY2" fmla="*/ 2558466 h 2950351"/>
              <a:gd name="connsiteX3" fmla="*/ 534390 w 3408218"/>
              <a:gd name="connsiteY3" fmla="*/ 2285333 h 2950351"/>
              <a:gd name="connsiteX4" fmla="*/ 676894 w 3408218"/>
              <a:gd name="connsiteY4" fmla="*/ 1905323 h 2950351"/>
              <a:gd name="connsiteX5" fmla="*/ 807522 w 3408218"/>
              <a:gd name="connsiteY5" fmla="*/ 1513437 h 2950351"/>
              <a:gd name="connsiteX6" fmla="*/ 855024 w 3408218"/>
              <a:gd name="connsiteY6" fmla="*/ 1394684 h 2950351"/>
              <a:gd name="connsiteX7" fmla="*/ 997528 w 3408218"/>
              <a:gd name="connsiteY7" fmla="*/ 1299681 h 2950351"/>
              <a:gd name="connsiteX8" fmla="*/ 1128156 w 3408218"/>
              <a:gd name="connsiteY8" fmla="*/ 1454060 h 2950351"/>
              <a:gd name="connsiteX9" fmla="*/ 1235034 w 3408218"/>
              <a:gd name="connsiteY9" fmla="*/ 1750943 h 2950351"/>
              <a:gd name="connsiteX10" fmla="*/ 1413164 w 3408218"/>
              <a:gd name="connsiteY10" fmla="*/ 2202206 h 2950351"/>
              <a:gd name="connsiteX11" fmla="*/ 1615044 w 3408218"/>
              <a:gd name="connsiteY11" fmla="*/ 2380336 h 2950351"/>
              <a:gd name="connsiteX12" fmla="*/ 1745673 w 3408218"/>
              <a:gd name="connsiteY12" fmla="*/ 2368460 h 2950351"/>
              <a:gd name="connsiteX13" fmla="*/ 1840676 w 3408218"/>
              <a:gd name="connsiteY13" fmla="*/ 2261582 h 2950351"/>
              <a:gd name="connsiteX14" fmla="*/ 1983179 w 3408218"/>
              <a:gd name="connsiteY14" fmla="*/ 1786569 h 2950351"/>
              <a:gd name="connsiteX15" fmla="*/ 2161309 w 3408218"/>
              <a:gd name="connsiteY15" fmla="*/ 955297 h 2950351"/>
              <a:gd name="connsiteX16" fmla="*/ 2280063 w 3408218"/>
              <a:gd name="connsiteY16" fmla="*/ 314029 h 2950351"/>
              <a:gd name="connsiteX17" fmla="*/ 2375065 w 3408218"/>
              <a:gd name="connsiteY17" fmla="*/ 40897 h 2950351"/>
              <a:gd name="connsiteX18" fmla="*/ 2446317 w 3408218"/>
              <a:gd name="connsiteY18" fmla="*/ 5271 h 2950351"/>
              <a:gd name="connsiteX19" fmla="*/ 2505694 w 3408218"/>
              <a:gd name="connsiteY19" fmla="*/ 29021 h 2950351"/>
              <a:gd name="connsiteX20" fmla="*/ 2600696 w 3408218"/>
              <a:gd name="connsiteY20" fmla="*/ 266528 h 2950351"/>
              <a:gd name="connsiteX21" fmla="*/ 2707574 w 3408218"/>
              <a:gd name="connsiteY21" fmla="*/ 705915 h 2950351"/>
              <a:gd name="connsiteX22" fmla="*/ 2826328 w 3408218"/>
              <a:gd name="connsiteY22" fmla="*/ 1442185 h 2950351"/>
              <a:gd name="connsiteX23" fmla="*/ 2956956 w 3408218"/>
              <a:gd name="connsiteY23" fmla="*/ 2059702 h 2950351"/>
              <a:gd name="connsiteX24" fmla="*/ 3099460 w 3408218"/>
              <a:gd name="connsiteY24" fmla="*/ 2463463 h 2950351"/>
              <a:gd name="connsiteX25" fmla="*/ 3230089 w 3408218"/>
              <a:gd name="connsiteY25" fmla="*/ 2807847 h 2950351"/>
              <a:gd name="connsiteX26" fmla="*/ 3408218 w 3408218"/>
              <a:gd name="connsiteY26" fmla="*/ 2950351 h 295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218" h="2950351">
                <a:moveTo>
                  <a:pt x="0" y="2950351"/>
                </a:moveTo>
                <a:cubicBezTo>
                  <a:pt x="118753" y="2882068"/>
                  <a:pt x="237507" y="2813785"/>
                  <a:pt x="308759" y="2748471"/>
                </a:cubicBezTo>
                <a:cubicBezTo>
                  <a:pt x="380011" y="2683157"/>
                  <a:pt x="389907" y="2635656"/>
                  <a:pt x="427512" y="2558466"/>
                </a:cubicBezTo>
                <a:cubicBezTo>
                  <a:pt x="465117" y="2481276"/>
                  <a:pt x="492826" y="2394190"/>
                  <a:pt x="534390" y="2285333"/>
                </a:cubicBezTo>
                <a:cubicBezTo>
                  <a:pt x="575954" y="2176476"/>
                  <a:pt x="631372" y="2033972"/>
                  <a:pt x="676894" y="1905323"/>
                </a:cubicBezTo>
                <a:cubicBezTo>
                  <a:pt x="722416" y="1776674"/>
                  <a:pt x="777834" y="1598543"/>
                  <a:pt x="807522" y="1513437"/>
                </a:cubicBezTo>
                <a:cubicBezTo>
                  <a:pt x="837210" y="1428331"/>
                  <a:pt x="823356" y="1430310"/>
                  <a:pt x="855024" y="1394684"/>
                </a:cubicBezTo>
                <a:cubicBezTo>
                  <a:pt x="886692" y="1359058"/>
                  <a:pt x="952006" y="1289785"/>
                  <a:pt x="997528" y="1299681"/>
                </a:cubicBezTo>
                <a:cubicBezTo>
                  <a:pt x="1043050" y="1309577"/>
                  <a:pt x="1088572" y="1378850"/>
                  <a:pt x="1128156" y="1454060"/>
                </a:cubicBezTo>
                <a:cubicBezTo>
                  <a:pt x="1167740" y="1529270"/>
                  <a:pt x="1187533" y="1626252"/>
                  <a:pt x="1235034" y="1750943"/>
                </a:cubicBezTo>
                <a:cubicBezTo>
                  <a:pt x="1282535" y="1875634"/>
                  <a:pt x="1349829" y="2097307"/>
                  <a:pt x="1413164" y="2202206"/>
                </a:cubicBezTo>
                <a:cubicBezTo>
                  <a:pt x="1476499" y="2307105"/>
                  <a:pt x="1559626" y="2352627"/>
                  <a:pt x="1615044" y="2380336"/>
                </a:cubicBezTo>
                <a:cubicBezTo>
                  <a:pt x="1670462" y="2408045"/>
                  <a:pt x="1708068" y="2388252"/>
                  <a:pt x="1745673" y="2368460"/>
                </a:cubicBezTo>
                <a:cubicBezTo>
                  <a:pt x="1783278" y="2348668"/>
                  <a:pt x="1801092" y="2358564"/>
                  <a:pt x="1840676" y="2261582"/>
                </a:cubicBezTo>
                <a:cubicBezTo>
                  <a:pt x="1880260" y="2164600"/>
                  <a:pt x="1929740" y="2004283"/>
                  <a:pt x="1983179" y="1786569"/>
                </a:cubicBezTo>
                <a:cubicBezTo>
                  <a:pt x="2036618" y="1568855"/>
                  <a:pt x="2111828" y="1200720"/>
                  <a:pt x="2161309" y="955297"/>
                </a:cubicBezTo>
                <a:cubicBezTo>
                  <a:pt x="2210790" y="709874"/>
                  <a:pt x="2244437" y="466429"/>
                  <a:pt x="2280063" y="314029"/>
                </a:cubicBezTo>
                <a:cubicBezTo>
                  <a:pt x="2315689" y="161629"/>
                  <a:pt x="2347356" y="92357"/>
                  <a:pt x="2375065" y="40897"/>
                </a:cubicBezTo>
                <a:cubicBezTo>
                  <a:pt x="2402774" y="-10563"/>
                  <a:pt x="2424546" y="7250"/>
                  <a:pt x="2446317" y="5271"/>
                </a:cubicBezTo>
                <a:cubicBezTo>
                  <a:pt x="2468089" y="3292"/>
                  <a:pt x="2479964" y="-14522"/>
                  <a:pt x="2505694" y="29021"/>
                </a:cubicBezTo>
                <a:cubicBezTo>
                  <a:pt x="2531424" y="72564"/>
                  <a:pt x="2567049" y="153712"/>
                  <a:pt x="2600696" y="266528"/>
                </a:cubicBezTo>
                <a:cubicBezTo>
                  <a:pt x="2634343" y="379344"/>
                  <a:pt x="2669969" y="509972"/>
                  <a:pt x="2707574" y="705915"/>
                </a:cubicBezTo>
                <a:cubicBezTo>
                  <a:pt x="2745179" y="901858"/>
                  <a:pt x="2784764" y="1216554"/>
                  <a:pt x="2826328" y="1442185"/>
                </a:cubicBezTo>
                <a:cubicBezTo>
                  <a:pt x="2867892" y="1667816"/>
                  <a:pt x="2911434" y="1889489"/>
                  <a:pt x="2956956" y="2059702"/>
                </a:cubicBezTo>
                <a:cubicBezTo>
                  <a:pt x="3002478" y="2229915"/>
                  <a:pt x="3053938" y="2338772"/>
                  <a:pt x="3099460" y="2463463"/>
                </a:cubicBezTo>
                <a:cubicBezTo>
                  <a:pt x="3144982" y="2588154"/>
                  <a:pt x="3178629" y="2726699"/>
                  <a:pt x="3230089" y="2807847"/>
                </a:cubicBezTo>
                <a:cubicBezTo>
                  <a:pt x="3281549" y="2888995"/>
                  <a:pt x="3344883" y="2919673"/>
                  <a:pt x="3408218" y="2950351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4361"/>
            <a:ext cx="1297780" cy="128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3809999" y="3886200"/>
            <a:ext cx="1" cy="2819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327570" y="2539731"/>
            <a:ext cx="1" cy="4147066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30587" y="1905000"/>
            <a:ext cx="2238113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	            1</a:t>
            </a:r>
          </a:p>
          <a:p>
            <a:r>
              <a:rPr lang="en-US" dirty="0" smtClean="0">
                <a:solidFill>
                  <a:srgbClr val="0066FF"/>
                </a:solidFill>
              </a:rPr>
              <a:t>P(Y=1|X=</a:t>
            </a:r>
            <a:r>
              <a:rPr lang="en-US" b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)= </a:t>
            </a:r>
          </a:p>
          <a:p>
            <a:r>
              <a:rPr lang="en-US" dirty="0" smtClean="0">
                <a:solidFill>
                  <a:srgbClr val="0066FF"/>
                </a:solidFill>
              </a:rPr>
              <a:t>                         1+ e</a:t>
            </a:r>
            <a:r>
              <a:rPr lang="en-US" baseline="30000" dirty="0" smtClean="0">
                <a:solidFill>
                  <a:srgbClr val="0066FF"/>
                </a:solidFill>
              </a:rPr>
              <a:t>-f(</a:t>
            </a:r>
            <a:r>
              <a:rPr lang="en-US" b="1" baseline="30000" dirty="0" smtClean="0">
                <a:solidFill>
                  <a:srgbClr val="0066FF"/>
                </a:solidFill>
              </a:rPr>
              <a:t>x</a:t>
            </a:r>
            <a:r>
              <a:rPr lang="en-US" baseline="30000" dirty="0" smtClean="0">
                <a:solidFill>
                  <a:srgbClr val="0066FF"/>
                </a:solidFill>
              </a:rPr>
              <a:t>)</a:t>
            </a:r>
            <a:endParaRPr lang="en-US" baseline="30000" dirty="0">
              <a:solidFill>
                <a:srgbClr val="0066FF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7543800" y="2362200"/>
            <a:ext cx="838200" cy="0"/>
          </a:xfrm>
          <a:prstGeom prst="line">
            <a:avLst/>
          </a:prstGeom>
          <a:ln w="254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243637" y="2971800"/>
            <a:ext cx="240322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ym typeface="Symbol"/>
              </a:rPr>
              <a:t>f(</a:t>
            </a:r>
            <a:r>
              <a:rPr lang="en-US" b="1" dirty="0">
                <a:sym typeface="Symbol"/>
              </a:rPr>
              <a:t>x</a:t>
            </a:r>
            <a:r>
              <a:rPr lang="en-US" dirty="0">
                <a:sym typeface="Symbol"/>
              </a:rPr>
              <a:t>) = </a:t>
            </a:r>
            <a:r>
              <a:rPr lang="en-US" dirty="0">
                <a:solidFill>
                  <a:srgbClr val="0070C0"/>
                </a:solidFill>
                <a:sym typeface="Symbol"/>
              </a:rPr>
              <a:t>(</a:t>
            </a:r>
            <a:r>
              <a:rPr lang="en-US" altLang="en-US" b="1" dirty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altLang="en-US" b="1" baseline="30000" dirty="0">
                <a:solidFill>
                  <a:srgbClr val="00B050"/>
                </a:solidFill>
              </a:rPr>
              <a:t>[1] </a:t>
            </a:r>
            <a:r>
              <a:rPr lang="en-US" altLang="en-US" b="1" dirty="0">
                <a:solidFill>
                  <a:srgbClr val="0066FF"/>
                </a:solidFill>
              </a:rPr>
              <a:t>– </a:t>
            </a:r>
            <a:r>
              <a:rPr lang="en-US" altLang="en-US" b="1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altLang="en-US" b="1" baseline="30000" dirty="0">
                <a:solidFill>
                  <a:srgbClr val="FF0000"/>
                </a:solidFill>
              </a:rPr>
              <a:t>[0]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  <a:r>
              <a:rPr lang="en-US" altLang="en-US" dirty="0">
                <a:solidFill>
                  <a:srgbClr val="00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 </a:t>
            </a:r>
            <a:r>
              <a:rPr lang="en-US" altLang="en-US" b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+ 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 we want to bother with LDA?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34</a:t>
            </a:fld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062038" y="1143000"/>
            <a:ext cx="7624762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My own cookbook:</a:t>
            </a:r>
          </a:p>
          <a:p>
            <a:pPr marL="457200" indent="-457200">
              <a:buAutoNum type="arabicParenR"/>
            </a:pPr>
            <a:r>
              <a:rPr lang="en-US" sz="2400" b="1" dirty="0" smtClean="0"/>
              <a:t>Preprocessing:</a:t>
            </a:r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Pattern normalization: </a:t>
            </a:r>
            <a:r>
              <a:rPr lang="en-US" sz="2400" b="1" dirty="0" err="1" smtClean="0"/>
              <a:t>x</a:t>
            </a:r>
            <a:r>
              <a:rPr lang="en-US" sz="2400" baseline="30000" dirty="0" err="1" smtClean="0"/>
              <a:t>k</a:t>
            </a:r>
            <a:r>
              <a:rPr lang="en-US" sz="2400" baseline="30000" dirty="0" smtClean="0"/>
              <a:t> </a:t>
            </a:r>
            <a:r>
              <a:rPr lang="en-US" sz="2400" dirty="0" smtClean="0">
                <a:sym typeface="Symbol"/>
              </a:rPr>
              <a:t> </a:t>
            </a:r>
            <a:r>
              <a:rPr lang="en-US" sz="2400" b="1" dirty="0" err="1" smtClean="0"/>
              <a:t>x</a:t>
            </a:r>
            <a:r>
              <a:rPr lang="en-US" sz="2400" baseline="30000" dirty="0" err="1" smtClean="0"/>
              <a:t>k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/</a:t>
            </a:r>
            <a:r>
              <a:rPr lang="en-US" sz="2400" dirty="0"/>
              <a:t> </a:t>
            </a:r>
            <a:r>
              <a:rPr lang="en-US" sz="2400" dirty="0" err="1" smtClean="0"/>
              <a:t>ǁ</a:t>
            </a:r>
            <a:r>
              <a:rPr lang="en-US" sz="2400" b="1" dirty="0" err="1" smtClean="0"/>
              <a:t>x</a:t>
            </a:r>
            <a:r>
              <a:rPr lang="en-US" sz="2400" baseline="30000" dirty="0" err="1" smtClean="0"/>
              <a:t>k</a:t>
            </a:r>
            <a:r>
              <a:rPr lang="en-US" sz="2400" dirty="0" err="1" smtClean="0"/>
              <a:t>ǁ</a:t>
            </a:r>
            <a:r>
              <a:rPr lang="en-US" sz="2400" dirty="0" smtClean="0"/>
              <a:t> 	(optional)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Symbol"/>
              </a:rPr>
              <a:t>Feature centering: 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baseline="30000" dirty="0" smtClean="0"/>
              <a:t> </a:t>
            </a:r>
            <a:r>
              <a:rPr lang="en-US" sz="2400" dirty="0">
                <a:sym typeface="Symbol"/>
              </a:rPr>
              <a:t> </a:t>
            </a:r>
            <a:r>
              <a:rPr lang="en-US" sz="2400" b="1" dirty="0" smtClean="0"/>
              <a:t>x</a:t>
            </a:r>
            <a:r>
              <a:rPr lang="en-US" sz="2400" baseline="-25000" dirty="0"/>
              <a:t>i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– </a:t>
            </a:r>
            <a:r>
              <a:rPr lang="en-US" sz="2400" b="1" dirty="0" smtClean="0">
                <a:latin typeface="Symbol" panose="05050102010706020507" pitchFamily="18" charset="2"/>
              </a:rPr>
              <a:t>m</a:t>
            </a:r>
            <a:r>
              <a:rPr lang="en-US" sz="2400" baseline="-25000" dirty="0" smtClean="0"/>
              <a:t>i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Singular value decomposition: X=VSU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 </a:t>
            </a:r>
          </a:p>
          <a:p>
            <a:r>
              <a:rPr lang="en-US" sz="2000" dirty="0" smtClean="0"/>
              <a:t>         U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U=1,  V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V=1, S </a:t>
            </a:r>
            <a:r>
              <a:rPr lang="en-US" sz="2000" dirty="0"/>
              <a:t>diagonal dim(r, </a:t>
            </a:r>
            <a:r>
              <a:rPr lang="en-US" sz="2000" dirty="0" smtClean="0"/>
              <a:t>r), r =rank(X</a:t>
            </a:r>
            <a:r>
              <a:rPr lang="en-US" sz="2000" dirty="0"/>
              <a:t>)≤min(</a:t>
            </a:r>
            <a:r>
              <a:rPr lang="en-US" sz="2000" dirty="0" err="1"/>
              <a:t>d,N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Visualize data is 2 dim (top 2 s values) </a:t>
            </a:r>
            <a:r>
              <a:rPr lang="en-US" sz="2400" dirty="0">
                <a:latin typeface="Symbol" panose="05050102010706020507" pitchFamily="18" charset="2"/>
              </a:rPr>
              <a:t>X</a:t>
            </a:r>
            <a:r>
              <a:rPr lang="en-US" sz="2400" dirty="0"/>
              <a:t> = </a:t>
            </a:r>
            <a:r>
              <a:rPr lang="en-US" sz="2400" dirty="0" smtClean="0"/>
              <a:t>X   [</a:t>
            </a:r>
            <a:r>
              <a:rPr lang="en-US" sz="2400" b="1" dirty="0" smtClean="0"/>
              <a:t>u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</a:t>
            </a:r>
            <a:r>
              <a:rPr lang="en-US" sz="2400" b="1" dirty="0" smtClean="0"/>
              <a:t>u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]</a:t>
            </a:r>
          </a:p>
          <a:p>
            <a:r>
              <a:rPr lang="en-US" sz="2400" dirty="0" smtClean="0"/>
              <a:t>     - </a:t>
            </a:r>
            <a:r>
              <a:rPr lang="en-US" sz="2000" dirty="0" smtClean="0"/>
              <a:t>Further </a:t>
            </a:r>
            <a:r>
              <a:rPr lang="en-US" sz="2000" dirty="0"/>
              <a:t>preprocess (e.g. non-linear scaling</a:t>
            </a:r>
            <a:r>
              <a:rPr lang="en-US" sz="2000" dirty="0" smtClean="0"/>
              <a:t>)       (</a:t>
            </a:r>
            <a:r>
              <a:rPr lang="en-US" sz="2000" dirty="0"/>
              <a:t>N, d)   (d,2)</a:t>
            </a:r>
          </a:p>
          <a:p>
            <a:r>
              <a:rPr lang="en-US" sz="2000" dirty="0" smtClean="0"/>
              <a:t>      - Eventually </a:t>
            </a:r>
            <a:r>
              <a:rPr lang="en-US" sz="2000" dirty="0"/>
              <a:t>r</a:t>
            </a:r>
            <a:r>
              <a:rPr lang="en-US" sz="2000" dirty="0" smtClean="0"/>
              <a:t>eplace </a:t>
            </a:r>
            <a:r>
              <a:rPr lang="en-US" sz="2400" b="1" dirty="0" smtClean="0">
                <a:latin typeface="Symbol" panose="05050102010706020507" pitchFamily="18" charset="2"/>
              </a:rPr>
              <a:t>S</a:t>
            </a:r>
            <a:r>
              <a:rPr lang="en-US" sz="2000" dirty="0" smtClean="0">
                <a:latin typeface="Symbol" panose="05050102010706020507" pitchFamily="18" charset="2"/>
              </a:rPr>
              <a:t> </a:t>
            </a:r>
            <a:r>
              <a:rPr lang="en-US" sz="2000" dirty="0" smtClean="0"/>
              <a:t>by pooled </a:t>
            </a:r>
            <a:r>
              <a:rPr lang="en-US" sz="2400" b="1" dirty="0" smtClean="0">
                <a:latin typeface="Symbol" panose="05050102010706020507" pitchFamily="18" charset="2"/>
              </a:rPr>
              <a:t>S</a:t>
            </a:r>
            <a:r>
              <a:rPr lang="en-US" sz="2400" dirty="0"/>
              <a:t>	 </a:t>
            </a:r>
            <a:r>
              <a:rPr lang="en-US" sz="2400" dirty="0" smtClean="0"/>
              <a:t>        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- Reduce space dimension with PCA or LDA </a:t>
            </a:r>
            <a:r>
              <a:rPr lang="en-US" sz="2000" dirty="0">
                <a:latin typeface="Symbol" panose="05050102010706020507" pitchFamily="18" charset="2"/>
              </a:rPr>
              <a:t>X</a:t>
            </a:r>
            <a:r>
              <a:rPr lang="en-US" sz="2000" dirty="0"/>
              <a:t> = X </a:t>
            </a:r>
            <a:r>
              <a:rPr lang="en-US" sz="2000" dirty="0" smtClean="0"/>
              <a:t>[</a:t>
            </a:r>
            <a:r>
              <a:rPr lang="en-US" sz="2000" b="1" dirty="0"/>
              <a:t>u</a:t>
            </a:r>
            <a:r>
              <a:rPr lang="en-US" sz="2000" baseline="30000" dirty="0"/>
              <a:t>1</a:t>
            </a:r>
            <a:r>
              <a:rPr lang="en-US" sz="2000" dirty="0"/>
              <a:t>, </a:t>
            </a:r>
            <a:r>
              <a:rPr lang="en-US" sz="2000" b="1" dirty="0" smtClean="0"/>
              <a:t>u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,.. </a:t>
            </a:r>
            <a:r>
              <a:rPr lang="en-US" sz="2000" b="1" dirty="0" err="1" smtClean="0"/>
              <a:t>u</a:t>
            </a:r>
            <a:r>
              <a:rPr lang="en-US" sz="2000" baseline="30000" dirty="0" err="1" smtClean="0"/>
              <a:t>max</a:t>
            </a:r>
            <a:r>
              <a:rPr lang="en-US" sz="2000" dirty="0" smtClean="0"/>
              <a:t>]</a:t>
            </a:r>
            <a:endParaRPr lang="en-US" sz="2000" dirty="0"/>
          </a:p>
          <a:p>
            <a:r>
              <a:rPr lang="en-US" sz="2400" b="1" dirty="0" smtClean="0"/>
              <a:t>2) Linear methods: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Centroid (with targets </a:t>
            </a:r>
            <a:r>
              <a:rPr lang="en-US" sz="2400" dirty="0"/>
              <a:t>y </a:t>
            </a:r>
            <a:r>
              <a:rPr lang="en-US" sz="2400" dirty="0">
                <a:sym typeface="Symbol"/>
              </a:rPr>
              <a:t> {</a:t>
            </a:r>
            <a:r>
              <a:rPr lang="en-US" sz="2400" dirty="0"/>
              <a:t>+1/N</a:t>
            </a:r>
            <a:r>
              <a:rPr lang="en-US" sz="2400" baseline="-25000" dirty="0"/>
              <a:t>1</a:t>
            </a:r>
            <a:r>
              <a:rPr lang="en-US" sz="2400" dirty="0"/>
              <a:t>, -1/N</a:t>
            </a:r>
            <a:r>
              <a:rPr lang="en-US" sz="2400" baseline="-25000" dirty="0"/>
              <a:t>0</a:t>
            </a:r>
            <a:r>
              <a:rPr lang="en-US" sz="2400" dirty="0" smtClean="0">
                <a:sym typeface="Symbol"/>
              </a:rPr>
              <a:t>}</a:t>
            </a:r>
            <a:r>
              <a:rPr lang="en-US" sz="2400" dirty="0">
                <a:sym typeface="Symbol"/>
              </a:rPr>
              <a:t> </a:t>
            </a:r>
            <a:r>
              <a:rPr lang="en-US" sz="2400" dirty="0" smtClean="0">
                <a:sym typeface="Symbol"/>
              </a:rPr>
              <a:t>or </a:t>
            </a:r>
            <a:r>
              <a:rPr lang="en-US" sz="2400" dirty="0"/>
              <a:t>y=±</a:t>
            </a:r>
            <a:r>
              <a:rPr lang="en-US" sz="2400" dirty="0" smtClean="0"/>
              <a:t>1)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Soft margin SVM (~ ridge regression for large </a:t>
            </a:r>
            <a:r>
              <a:rPr lang="en-US" sz="2400" dirty="0" smtClean="0">
                <a:latin typeface="Symbol" panose="05050102010706020507" pitchFamily="18" charset="2"/>
              </a:rPr>
              <a:t>l</a:t>
            </a:r>
            <a:r>
              <a:rPr lang="en-US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</a:t>
            </a:r>
            <a:r>
              <a:rPr lang="en-US" sz="2400" dirty="0" smtClean="0"/>
              <a:t>ost-fit SVM output to sigmoid (skip logistic regression)</a:t>
            </a:r>
          </a:p>
          <a:p>
            <a:r>
              <a:rPr lang="en-US" sz="2400" b="1" dirty="0" smtClean="0"/>
              <a:t>3) Non-linear methods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9906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3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Double random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21496" y="1070473"/>
            <a:ext cx="2487685" cy="5787527"/>
            <a:chOff x="4986392" y="3886200"/>
            <a:chExt cx="2487685" cy="5787527"/>
          </a:xfrm>
        </p:grpSpPr>
        <p:sp>
          <p:nvSpPr>
            <p:cNvPr id="57" name="Cloud Callout 56"/>
            <p:cNvSpPr/>
            <p:nvPr/>
          </p:nvSpPr>
          <p:spPr>
            <a:xfrm>
              <a:off x="5208797" y="3886200"/>
              <a:ext cx="1344403" cy="946674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392" y="5030216"/>
              <a:ext cx="1735904" cy="130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6492718" y="7459462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P(X|Y)</a:t>
              </a:r>
              <a:endParaRPr lang="en-US" sz="2400" dirty="0"/>
            </a:p>
          </p:txBody>
        </p:sp>
        <p:sp>
          <p:nvSpPr>
            <p:cNvPr id="56" name="Right Arrow 55"/>
            <p:cNvSpPr/>
            <p:nvPr/>
          </p:nvSpPr>
          <p:spPr>
            <a:xfrm rot="5400000">
              <a:off x="5579771" y="6328897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960296" y="632092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312" y="6749258"/>
              <a:ext cx="1281184" cy="1705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Right Arrow 63"/>
            <p:cNvSpPr/>
            <p:nvPr/>
          </p:nvSpPr>
          <p:spPr>
            <a:xfrm rot="5400000">
              <a:off x="5579771" y="8477741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296" y="8864102"/>
              <a:ext cx="809625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3277496" y="2819400"/>
            <a:ext cx="5072114" cy="3966865"/>
            <a:chOff x="3677928" y="2785011"/>
            <a:chExt cx="5072114" cy="3966865"/>
          </a:xfrm>
        </p:grpSpPr>
        <p:sp>
          <p:nvSpPr>
            <p:cNvPr id="24" name="Right Arrow 23"/>
            <p:cNvSpPr/>
            <p:nvPr/>
          </p:nvSpPr>
          <p:spPr>
            <a:xfrm>
              <a:off x="6512358" y="3129097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Callout 24"/>
            <p:cNvSpPr/>
            <p:nvPr/>
          </p:nvSpPr>
          <p:spPr>
            <a:xfrm>
              <a:off x="4135128" y="3886200"/>
              <a:ext cx="1344403" cy="946674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P(Y)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928" y="5030216"/>
              <a:ext cx="1964504" cy="147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Bent Arrow 26"/>
            <p:cNvSpPr/>
            <p:nvPr/>
          </p:nvSpPr>
          <p:spPr>
            <a:xfrm>
              <a:off x="4592328" y="3156175"/>
              <a:ext cx="522427" cy="61001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77073" y="6290211"/>
              <a:ext cx="9813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P(X|Y)</a:t>
              </a:r>
              <a:endParaRPr lang="en-US" sz="2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72200" y="302754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5</a:t>
              </a:r>
              <a:endParaRPr lang="en-US" sz="2400" dirty="0"/>
            </a:p>
          </p:txBody>
        </p:sp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758" y="2785011"/>
              <a:ext cx="1370874" cy="1824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ight Arrow 30"/>
            <p:cNvSpPr/>
            <p:nvPr/>
          </p:nvSpPr>
          <p:spPr>
            <a:xfrm>
              <a:off x="7483217" y="3519228"/>
              <a:ext cx="457200" cy="3171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417" y="3206479"/>
              <a:ext cx="809625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827822" y="4262735"/>
            <a:ext cx="1356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One style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407" y="1295400"/>
            <a:ext cx="1601993" cy="146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724400"/>
            <a:ext cx="14287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283030" y="267919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5" name="Down Arrow 4"/>
          <p:cNvSpPr/>
          <p:nvPr/>
        </p:nvSpPr>
        <p:spPr>
          <a:xfrm rot="13034176">
            <a:off x="4876800" y="2286000"/>
            <a:ext cx="202299" cy="671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6200000">
            <a:off x="5036800" y="3006053"/>
            <a:ext cx="202299" cy="671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 rot="18666082">
            <a:off x="4932834" y="3584623"/>
            <a:ext cx="202299" cy="671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95" y="1462418"/>
            <a:ext cx="892305" cy="121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181600"/>
            <a:ext cx="684811" cy="96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ight Arrow 42"/>
          <p:cNvSpPr/>
          <p:nvPr/>
        </p:nvSpPr>
        <p:spPr>
          <a:xfrm>
            <a:off x="7082785" y="1912208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7082785" y="5629569"/>
            <a:ext cx="457200" cy="317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85419" y="6324767"/>
            <a:ext cx="1859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Several styles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73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Multiple clusters per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36</a:t>
            </a:fld>
            <a:endParaRPr lang="en-US"/>
          </a:p>
        </p:txBody>
      </p:sp>
      <p:sp>
        <p:nvSpPr>
          <p:cNvPr id="112" name="Oval 54"/>
          <p:cNvSpPr>
            <a:spLocks noChangeArrowheads="1"/>
          </p:cNvSpPr>
          <p:nvPr/>
        </p:nvSpPr>
        <p:spPr bwMode="auto">
          <a:xfrm>
            <a:off x="2562396" y="5220334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Oval 55"/>
          <p:cNvSpPr>
            <a:spLocks noChangeArrowheads="1"/>
          </p:cNvSpPr>
          <p:nvPr/>
        </p:nvSpPr>
        <p:spPr bwMode="auto">
          <a:xfrm>
            <a:off x="2408409" y="4983796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" name="Oval 56"/>
          <p:cNvSpPr>
            <a:spLocks noChangeArrowheads="1"/>
          </p:cNvSpPr>
          <p:nvPr/>
        </p:nvSpPr>
        <p:spPr bwMode="auto">
          <a:xfrm>
            <a:off x="2889421" y="4942521"/>
            <a:ext cx="188913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5" name="Oval 57"/>
          <p:cNvSpPr>
            <a:spLocks noChangeArrowheads="1"/>
          </p:cNvSpPr>
          <p:nvPr/>
        </p:nvSpPr>
        <p:spPr bwMode="auto">
          <a:xfrm>
            <a:off x="2043284" y="4929821"/>
            <a:ext cx="188913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1933746" y="4580571"/>
            <a:ext cx="192088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Oval 59"/>
          <p:cNvSpPr>
            <a:spLocks noChangeArrowheads="1"/>
          </p:cNvSpPr>
          <p:nvPr/>
        </p:nvSpPr>
        <p:spPr bwMode="auto">
          <a:xfrm>
            <a:off x="2027409" y="4221796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Oval 60"/>
          <p:cNvSpPr>
            <a:spLocks noChangeArrowheads="1"/>
          </p:cNvSpPr>
          <p:nvPr/>
        </p:nvSpPr>
        <p:spPr bwMode="auto">
          <a:xfrm>
            <a:off x="3011487" y="4284662"/>
            <a:ext cx="188913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Oval 61"/>
          <p:cNvSpPr>
            <a:spLocks noChangeArrowheads="1"/>
          </p:cNvSpPr>
          <p:nvPr/>
        </p:nvSpPr>
        <p:spPr bwMode="auto">
          <a:xfrm>
            <a:off x="2814809" y="4636134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Oval 62"/>
          <p:cNvSpPr>
            <a:spLocks noChangeArrowheads="1"/>
          </p:cNvSpPr>
          <p:nvPr/>
        </p:nvSpPr>
        <p:spPr bwMode="auto">
          <a:xfrm>
            <a:off x="3186284" y="3924934"/>
            <a:ext cx="188913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Oval 63"/>
          <p:cNvSpPr>
            <a:spLocks noChangeArrowheads="1"/>
          </p:cNvSpPr>
          <p:nvPr/>
        </p:nvSpPr>
        <p:spPr bwMode="auto">
          <a:xfrm>
            <a:off x="3308521" y="4520246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Oval 64"/>
          <p:cNvSpPr>
            <a:spLocks noChangeArrowheads="1"/>
          </p:cNvSpPr>
          <p:nvPr/>
        </p:nvSpPr>
        <p:spPr bwMode="auto">
          <a:xfrm>
            <a:off x="3025946" y="3742371"/>
            <a:ext cx="184150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Oval 65"/>
          <p:cNvSpPr>
            <a:spLocks noChangeArrowheads="1"/>
          </p:cNvSpPr>
          <p:nvPr/>
        </p:nvSpPr>
        <p:spPr bwMode="auto">
          <a:xfrm>
            <a:off x="2933700" y="3657600"/>
            <a:ext cx="190500" cy="207963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Oval 66"/>
          <p:cNvSpPr>
            <a:spLocks noChangeArrowheads="1"/>
          </p:cNvSpPr>
          <p:nvPr/>
        </p:nvSpPr>
        <p:spPr bwMode="auto">
          <a:xfrm>
            <a:off x="2530646" y="3861434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" name="Freeform 67"/>
          <p:cNvSpPr>
            <a:spLocks/>
          </p:cNvSpPr>
          <p:nvPr/>
        </p:nvSpPr>
        <p:spPr bwMode="auto">
          <a:xfrm flipV="1">
            <a:off x="3170409" y="3977321"/>
            <a:ext cx="239713" cy="254000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6" name="Freeform 68"/>
          <p:cNvSpPr>
            <a:spLocks/>
          </p:cNvSpPr>
          <p:nvPr/>
        </p:nvSpPr>
        <p:spPr bwMode="auto">
          <a:xfrm flipV="1">
            <a:off x="4226096" y="3718559"/>
            <a:ext cx="239713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7" name="Freeform 69"/>
          <p:cNvSpPr>
            <a:spLocks/>
          </p:cNvSpPr>
          <p:nvPr/>
        </p:nvSpPr>
        <p:spPr bwMode="auto">
          <a:xfrm flipV="1">
            <a:off x="3765721" y="3836034"/>
            <a:ext cx="239713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70"/>
          <p:cNvSpPr>
            <a:spLocks/>
          </p:cNvSpPr>
          <p:nvPr/>
        </p:nvSpPr>
        <p:spPr bwMode="auto">
          <a:xfrm flipV="1">
            <a:off x="3421234" y="3123246"/>
            <a:ext cx="239713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71"/>
          <p:cNvSpPr>
            <a:spLocks/>
          </p:cNvSpPr>
          <p:nvPr/>
        </p:nvSpPr>
        <p:spPr bwMode="auto">
          <a:xfrm flipV="1">
            <a:off x="4003846" y="3250246"/>
            <a:ext cx="244475" cy="2571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Freeform 72"/>
          <p:cNvSpPr>
            <a:spLocks/>
          </p:cNvSpPr>
          <p:nvPr/>
        </p:nvSpPr>
        <p:spPr bwMode="auto">
          <a:xfrm flipV="1">
            <a:off x="3456159" y="2937509"/>
            <a:ext cx="242888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1" name="Freeform 73"/>
          <p:cNvSpPr>
            <a:spLocks/>
          </p:cNvSpPr>
          <p:nvPr/>
        </p:nvSpPr>
        <p:spPr bwMode="auto">
          <a:xfrm flipV="1">
            <a:off x="3446634" y="3651884"/>
            <a:ext cx="239713" cy="25082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Freeform 74"/>
          <p:cNvSpPr>
            <a:spLocks/>
          </p:cNvSpPr>
          <p:nvPr/>
        </p:nvSpPr>
        <p:spPr bwMode="auto">
          <a:xfrm flipV="1">
            <a:off x="3537121" y="3226434"/>
            <a:ext cx="239713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Freeform 75"/>
          <p:cNvSpPr>
            <a:spLocks/>
          </p:cNvSpPr>
          <p:nvPr/>
        </p:nvSpPr>
        <p:spPr bwMode="auto">
          <a:xfrm flipV="1">
            <a:off x="2979909" y="2993071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Freeform 76"/>
          <p:cNvSpPr>
            <a:spLocks/>
          </p:cNvSpPr>
          <p:nvPr/>
        </p:nvSpPr>
        <p:spPr bwMode="auto">
          <a:xfrm flipV="1">
            <a:off x="3313284" y="2770821"/>
            <a:ext cx="241300" cy="25241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5" name="Freeform 77"/>
          <p:cNvSpPr>
            <a:spLocks/>
          </p:cNvSpPr>
          <p:nvPr/>
        </p:nvSpPr>
        <p:spPr bwMode="auto">
          <a:xfrm flipV="1">
            <a:off x="3900659" y="2556509"/>
            <a:ext cx="241300" cy="2571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Freeform 78"/>
          <p:cNvSpPr>
            <a:spLocks/>
          </p:cNvSpPr>
          <p:nvPr/>
        </p:nvSpPr>
        <p:spPr bwMode="auto">
          <a:xfrm flipV="1">
            <a:off x="3303759" y="3413759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Freeform 79"/>
          <p:cNvSpPr>
            <a:spLocks/>
          </p:cNvSpPr>
          <p:nvPr/>
        </p:nvSpPr>
        <p:spPr bwMode="auto">
          <a:xfrm flipV="1">
            <a:off x="4246734" y="2845434"/>
            <a:ext cx="23812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Oval 80"/>
          <p:cNvSpPr>
            <a:spLocks noChangeArrowheads="1"/>
          </p:cNvSpPr>
          <p:nvPr/>
        </p:nvSpPr>
        <p:spPr bwMode="auto">
          <a:xfrm>
            <a:off x="2232196" y="4409121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Oval 81"/>
          <p:cNvSpPr>
            <a:spLocks noChangeArrowheads="1"/>
          </p:cNvSpPr>
          <p:nvPr/>
        </p:nvSpPr>
        <p:spPr bwMode="auto">
          <a:xfrm>
            <a:off x="2068684" y="3888421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0" name="Oval 82"/>
          <p:cNvSpPr>
            <a:spLocks noChangeArrowheads="1"/>
          </p:cNvSpPr>
          <p:nvPr/>
        </p:nvSpPr>
        <p:spPr bwMode="auto">
          <a:xfrm>
            <a:off x="3091034" y="4931409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Oval 83"/>
          <p:cNvSpPr>
            <a:spLocks noChangeArrowheads="1"/>
          </p:cNvSpPr>
          <p:nvPr/>
        </p:nvSpPr>
        <p:spPr bwMode="auto">
          <a:xfrm>
            <a:off x="2436984" y="4555171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" name="Oval 84"/>
          <p:cNvSpPr>
            <a:spLocks noChangeArrowheads="1"/>
          </p:cNvSpPr>
          <p:nvPr/>
        </p:nvSpPr>
        <p:spPr bwMode="auto">
          <a:xfrm>
            <a:off x="2600496" y="434340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Oval 85"/>
          <p:cNvSpPr>
            <a:spLocks noChangeArrowheads="1"/>
          </p:cNvSpPr>
          <p:nvPr/>
        </p:nvSpPr>
        <p:spPr bwMode="auto">
          <a:xfrm>
            <a:off x="2678112" y="4617084"/>
            <a:ext cx="192088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4" name="Oval 86"/>
          <p:cNvSpPr>
            <a:spLocks noChangeArrowheads="1"/>
          </p:cNvSpPr>
          <p:nvPr/>
        </p:nvSpPr>
        <p:spPr bwMode="auto">
          <a:xfrm>
            <a:off x="2232196" y="4742496"/>
            <a:ext cx="192088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5" name="Oval 87"/>
          <p:cNvSpPr>
            <a:spLocks noChangeArrowheads="1"/>
          </p:cNvSpPr>
          <p:nvPr/>
        </p:nvSpPr>
        <p:spPr bwMode="auto">
          <a:xfrm>
            <a:off x="2375071" y="4221796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6" name="Freeform 88"/>
          <p:cNvSpPr>
            <a:spLocks/>
          </p:cNvSpPr>
          <p:nvPr/>
        </p:nvSpPr>
        <p:spPr bwMode="auto">
          <a:xfrm flipV="1">
            <a:off x="3794296" y="3183571"/>
            <a:ext cx="239713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7" name="Freeform 89"/>
          <p:cNvSpPr>
            <a:spLocks/>
          </p:cNvSpPr>
          <p:nvPr/>
        </p:nvSpPr>
        <p:spPr bwMode="auto">
          <a:xfrm flipV="1">
            <a:off x="3711746" y="2954971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8" name="Freeform 90"/>
          <p:cNvSpPr>
            <a:spLocks/>
          </p:cNvSpPr>
          <p:nvPr/>
        </p:nvSpPr>
        <p:spPr bwMode="auto">
          <a:xfrm flipV="1">
            <a:off x="3875259" y="3434396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9" name="Freeform 91"/>
          <p:cNvSpPr>
            <a:spLocks/>
          </p:cNvSpPr>
          <p:nvPr/>
        </p:nvSpPr>
        <p:spPr bwMode="auto">
          <a:xfrm flipV="1">
            <a:off x="3732384" y="3539171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0" name="Freeform 92"/>
          <p:cNvSpPr>
            <a:spLocks/>
          </p:cNvSpPr>
          <p:nvPr/>
        </p:nvSpPr>
        <p:spPr bwMode="auto">
          <a:xfrm flipV="1">
            <a:off x="4038600" y="3037521"/>
            <a:ext cx="241300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1" name="Freeform 93"/>
          <p:cNvSpPr>
            <a:spLocks/>
          </p:cNvSpPr>
          <p:nvPr/>
        </p:nvSpPr>
        <p:spPr bwMode="auto">
          <a:xfrm flipV="1">
            <a:off x="4243559" y="3434396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2" name="Freeform 94"/>
          <p:cNvSpPr>
            <a:spLocks/>
          </p:cNvSpPr>
          <p:nvPr/>
        </p:nvSpPr>
        <p:spPr bwMode="auto">
          <a:xfrm flipV="1">
            <a:off x="4059409" y="3788409"/>
            <a:ext cx="239713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" name="Line 97"/>
          <p:cNvSpPr>
            <a:spLocks noChangeShapeType="1"/>
          </p:cNvSpPr>
          <p:nvPr/>
        </p:nvSpPr>
        <p:spPr bwMode="auto">
          <a:xfrm>
            <a:off x="1644820" y="6248400"/>
            <a:ext cx="567037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" name="Line 98"/>
          <p:cNvSpPr>
            <a:spLocks noChangeShapeType="1"/>
          </p:cNvSpPr>
          <p:nvPr/>
        </p:nvSpPr>
        <p:spPr bwMode="auto">
          <a:xfrm flipV="1">
            <a:off x="1638471" y="1938970"/>
            <a:ext cx="1588" cy="430942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" name="Group 112"/>
          <p:cNvGrpSpPr>
            <a:grpSpLocks/>
          </p:cNvGrpSpPr>
          <p:nvPr/>
        </p:nvGrpSpPr>
        <p:grpSpPr bwMode="auto">
          <a:xfrm>
            <a:off x="6881984" y="2031046"/>
            <a:ext cx="534988" cy="474663"/>
            <a:chOff x="5037" y="1078"/>
            <a:chExt cx="337" cy="299"/>
          </a:xfrm>
        </p:grpSpPr>
        <p:sp>
          <p:nvSpPr>
            <p:cNvPr id="109" name="Oval 104"/>
            <p:cNvSpPr>
              <a:spLocks noChangeArrowheads="1"/>
            </p:cNvSpPr>
            <p:nvPr/>
          </p:nvSpPr>
          <p:spPr bwMode="auto">
            <a:xfrm>
              <a:off x="5037" y="1134"/>
              <a:ext cx="78" cy="83"/>
            </a:xfrm>
            <a:prstGeom prst="ellipse">
              <a:avLst/>
            </a:prstGeom>
            <a:solidFill>
              <a:srgbClr val="FFFFFF"/>
            </a:solidFill>
            <a:ln w="28575" cap="rnd">
              <a:solidFill>
                <a:srgbClr val="CC33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 flipV="1">
              <a:off x="5037" y="1278"/>
              <a:ext cx="98" cy="99"/>
            </a:xfrm>
            <a:custGeom>
              <a:avLst/>
              <a:gdLst>
                <a:gd name="T0" fmla="*/ 0 w 68"/>
                <a:gd name="T1" fmla="*/ 40 h 65"/>
                <a:gd name="T2" fmla="*/ 26 w 68"/>
                <a:gd name="T3" fmla="*/ 40 h 65"/>
                <a:gd name="T4" fmla="*/ 34 w 68"/>
                <a:gd name="T5" fmla="*/ 65 h 65"/>
                <a:gd name="T6" fmla="*/ 42 w 68"/>
                <a:gd name="T7" fmla="*/ 40 h 65"/>
                <a:gd name="T8" fmla="*/ 68 w 68"/>
                <a:gd name="T9" fmla="*/ 40 h 65"/>
                <a:gd name="T10" fmla="*/ 48 w 68"/>
                <a:gd name="T11" fmla="*/ 25 h 65"/>
                <a:gd name="T12" fmla="*/ 55 w 68"/>
                <a:gd name="T13" fmla="*/ 0 h 65"/>
                <a:gd name="T14" fmla="*/ 34 w 68"/>
                <a:gd name="T15" fmla="*/ 15 h 65"/>
                <a:gd name="T16" fmla="*/ 13 w 68"/>
                <a:gd name="T17" fmla="*/ 0 h 65"/>
                <a:gd name="T18" fmla="*/ 20 w 68"/>
                <a:gd name="T19" fmla="*/ 25 h 65"/>
                <a:gd name="T20" fmla="*/ 0 w 68"/>
                <a:gd name="T21" fmla="*/ 4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5">
                  <a:moveTo>
                    <a:pt x="0" y="40"/>
                  </a:moveTo>
                  <a:lnTo>
                    <a:pt x="26" y="40"/>
                  </a:lnTo>
                  <a:lnTo>
                    <a:pt x="34" y="65"/>
                  </a:lnTo>
                  <a:lnTo>
                    <a:pt x="42" y="40"/>
                  </a:lnTo>
                  <a:lnTo>
                    <a:pt x="68" y="40"/>
                  </a:lnTo>
                  <a:lnTo>
                    <a:pt x="48" y="25"/>
                  </a:lnTo>
                  <a:lnTo>
                    <a:pt x="55" y="0"/>
                  </a:lnTo>
                  <a:lnTo>
                    <a:pt x="34" y="15"/>
                  </a:lnTo>
                  <a:lnTo>
                    <a:pt x="13" y="0"/>
                  </a:lnTo>
                  <a:lnTo>
                    <a:pt x="20" y="25"/>
                  </a:lnTo>
                  <a:lnTo>
                    <a:pt x="0" y="40"/>
                  </a:lnTo>
                  <a:close/>
                </a:path>
              </a:pathLst>
            </a:custGeom>
            <a:noFill/>
            <a:ln w="28575" cap="rnd">
              <a:solidFill>
                <a:srgbClr val="99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 Box 110"/>
            <p:cNvSpPr txBox="1">
              <a:spLocks noChangeArrowheads="1"/>
            </p:cNvSpPr>
            <p:nvPr/>
          </p:nvSpPr>
          <p:spPr bwMode="auto">
            <a:xfrm>
              <a:off x="5166" y="1078"/>
              <a:ext cx="2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b="1" dirty="0"/>
                <a:t>y</a:t>
              </a:r>
              <a:endParaRPr lang="en-US" altLang="en-US" sz="2400" b="1" baseline="-25000" dirty="0"/>
            </a:p>
          </p:txBody>
        </p:sp>
      </p:grpSp>
      <p:sp>
        <p:nvSpPr>
          <p:cNvPr id="155" name="Oval 84"/>
          <p:cNvSpPr>
            <a:spLocks noChangeArrowheads="1"/>
          </p:cNvSpPr>
          <p:nvPr/>
        </p:nvSpPr>
        <p:spPr bwMode="auto">
          <a:xfrm>
            <a:off x="4228163" y="4953000"/>
            <a:ext cx="343837" cy="334498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6" name="Freeform 88"/>
          <p:cNvSpPr>
            <a:spLocks/>
          </p:cNvSpPr>
          <p:nvPr/>
        </p:nvSpPr>
        <p:spPr bwMode="auto">
          <a:xfrm flipV="1">
            <a:off x="3609514" y="3173413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00B050"/>
          </a:solidFill>
          <a:ln w="2857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7" name="Text Box 17"/>
          <p:cNvSpPr txBox="1">
            <a:spLocks noChangeArrowheads="1"/>
          </p:cNvSpPr>
          <p:nvPr/>
        </p:nvSpPr>
        <p:spPr bwMode="auto">
          <a:xfrm>
            <a:off x="1208768" y="1859013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58" name="Text Box 46"/>
          <p:cNvSpPr txBox="1">
            <a:spLocks noChangeArrowheads="1"/>
          </p:cNvSpPr>
          <p:nvPr/>
        </p:nvSpPr>
        <p:spPr bwMode="auto">
          <a:xfrm>
            <a:off x="6905625" y="5775325"/>
            <a:ext cx="79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>
                <a:solidFill>
                  <a:srgbClr val="000000"/>
                </a:solidFill>
                <a:latin typeface="Arial" pitchFamily="34" charset="0"/>
              </a:rPr>
              <a:t>x</a:t>
            </a:r>
            <a:r>
              <a:rPr lang="en-US" altLang="en-US" sz="2000" b="1" baseline="-25000" dirty="0">
                <a:solidFill>
                  <a:srgbClr val="0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169" name="Oval 54"/>
          <p:cNvSpPr>
            <a:spLocks noChangeArrowheads="1"/>
          </p:cNvSpPr>
          <p:nvPr/>
        </p:nvSpPr>
        <p:spPr bwMode="auto">
          <a:xfrm>
            <a:off x="4229100" y="5684678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0" name="Oval 55"/>
          <p:cNvSpPr>
            <a:spLocks noChangeArrowheads="1"/>
          </p:cNvSpPr>
          <p:nvPr/>
        </p:nvSpPr>
        <p:spPr bwMode="auto">
          <a:xfrm>
            <a:off x="4089571" y="495300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1" name="Oval 56"/>
          <p:cNvSpPr>
            <a:spLocks noChangeArrowheads="1"/>
          </p:cNvSpPr>
          <p:nvPr/>
        </p:nvSpPr>
        <p:spPr bwMode="auto">
          <a:xfrm>
            <a:off x="4449667" y="5471953"/>
            <a:ext cx="188913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" name="Oval 57"/>
          <p:cNvSpPr>
            <a:spLocks noChangeArrowheads="1"/>
          </p:cNvSpPr>
          <p:nvPr/>
        </p:nvSpPr>
        <p:spPr bwMode="auto">
          <a:xfrm>
            <a:off x="3765721" y="5459253"/>
            <a:ext cx="188913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3" name="Oval 58"/>
          <p:cNvSpPr>
            <a:spLocks noChangeArrowheads="1"/>
          </p:cNvSpPr>
          <p:nvPr/>
        </p:nvSpPr>
        <p:spPr bwMode="auto">
          <a:xfrm>
            <a:off x="3701161" y="5110003"/>
            <a:ext cx="192088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" name="Oval 59"/>
          <p:cNvSpPr>
            <a:spLocks noChangeArrowheads="1"/>
          </p:cNvSpPr>
          <p:nvPr/>
        </p:nvSpPr>
        <p:spPr bwMode="auto">
          <a:xfrm>
            <a:off x="3968921" y="4736912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" name="Oval 60"/>
          <p:cNvSpPr>
            <a:spLocks noChangeArrowheads="1"/>
          </p:cNvSpPr>
          <p:nvPr/>
        </p:nvSpPr>
        <p:spPr bwMode="auto">
          <a:xfrm>
            <a:off x="4737799" y="4572000"/>
            <a:ext cx="188913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6" name="Oval 61"/>
          <p:cNvSpPr>
            <a:spLocks noChangeArrowheads="1"/>
          </p:cNvSpPr>
          <p:nvPr/>
        </p:nvSpPr>
        <p:spPr bwMode="auto">
          <a:xfrm>
            <a:off x="4495800" y="5165566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7" name="Oval 62"/>
          <p:cNvSpPr>
            <a:spLocks noChangeArrowheads="1"/>
          </p:cNvSpPr>
          <p:nvPr/>
        </p:nvSpPr>
        <p:spPr bwMode="auto">
          <a:xfrm>
            <a:off x="4992687" y="4741862"/>
            <a:ext cx="188913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" name="Oval 63"/>
          <p:cNvSpPr>
            <a:spLocks noChangeArrowheads="1"/>
          </p:cNvSpPr>
          <p:nvPr/>
        </p:nvSpPr>
        <p:spPr bwMode="auto">
          <a:xfrm>
            <a:off x="4872049" y="5165566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9" name="Oval 64"/>
          <p:cNvSpPr>
            <a:spLocks noChangeArrowheads="1"/>
          </p:cNvSpPr>
          <p:nvPr/>
        </p:nvSpPr>
        <p:spPr bwMode="auto">
          <a:xfrm>
            <a:off x="4540250" y="4437062"/>
            <a:ext cx="184150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0" name="Oval 65"/>
          <p:cNvSpPr>
            <a:spLocks noChangeArrowheads="1"/>
          </p:cNvSpPr>
          <p:nvPr/>
        </p:nvSpPr>
        <p:spPr bwMode="auto">
          <a:xfrm>
            <a:off x="4353624" y="4736941"/>
            <a:ext cx="190500" cy="207963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1" name="Oval 66"/>
          <p:cNvSpPr>
            <a:spLocks noChangeArrowheads="1"/>
          </p:cNvSpPr>
          <p:nvPr/>
        </p:nvSpPr>
        <p:spPr bwMode="auto">
          <a:xfrm>
            <a:off x="4138010" y="4363879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" name="Freeform 67"/>
          <p:cNvSpPr>
            <a:spLocks/>
          </p:cNvSpPr>
          <p:nvPr/>
        </p:nvSpPr>
        <p:spPr bwMode="auto">
          <a:xfrm flipV="1">
            <a:off x="4619625" y="3283743"/>
            <a:ext cx="239713" cy="254000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" name="Freeform 68"/>
          <p:cNvSpPr>
            <a:spLocks/>
          </p:cNvSpPr>
          <p:nvPr/>
        </p:nvSpPr>
        <p:spPr bwMode="auto">
          <a:xfrm flipV="1">
            <a:off x="5675312" y="3490118"/>
            <a:ext cx="239713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" name="Freeform 69"/>
          <p:cNvSpPr>
            <a:spLocks/>
          </p:cNvSpPr>
          <p:nvPr/>
        </p:nvSpPr>
        <p:spPr bwMode="auto">
          <a:xfrm flipV="1">
            <a:off x="5092001" y="3458209"/>
            <a:ext cx="239713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" name="Freeform 70"/>
          <p:cNvSpPr>
            <a:spLocks/>
          </p:cNvSpPr>
          <p:nvPr/>
        </p:nvSpPr>
        <p:spPr bwMode="auto">
          <a:xfrm flipV="1">
            <a:off x="4724400" y="2745421"/>
            <a:ext cx="239713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" name="Freeform 71"/>
          <p:cNvSpPr>
            <a:spLocks/>
          </p:cNvSpPr>
          <p:nvPr/>
        </p:nvSpPr>
        <p:spPr bwMode="auto">
          <a:xfrm flipV="1">
            <a:off x="5699125" y="2819400"/>
            <a:ext cx="244475" cy="257175"/>
          </a:xfrm>
          <a:custGeom>
            <a:avLst/>
            <a:gdLst>
              <a:gd name="T0" fmla="*/ 0 w 69"/>
              <a:gd name="T1" fmla="*/ 41 h 65"/>
              <a:gd name="T2" fmla="*/ 26 w 69"/>
              <a:gd name="T3" fmla="*/ 41 h 65"/>
              <a:gd name="T4" fmla="*/ 35 w 69"/>
              <a:gd name="T5" fmla="*/ 65 h 65"/>
              <a:gd name="T6" fmla="*/ 43 w 69"/>
              <a:gd name="T7" fmla="*/ 41 h 65"/>
              <a:gd name="T8" fmla="*/ 69 w 69"/>
              <a:gd name="T9" fmla="*/ 41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1"/>
                </a:moveTo>
                <a:lnTo>
                  <a:pt x="26" y="41"/>
                </a:lnTo>
                <a:lnTo>
                  <a:pt x="35" y="65"/>
                </a:lnTo>
                <a:lnTo>
                  <a:pt x="43" y="41"/>
                </a:lnTo>
                <a:lnTo>
                  <a:pt x="69" y="41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" name="Freeform 72"/>
          <p:cNvSpPr>
            <a:spLocks/>
          </p:cNvSpPr>
          <p:nvPr/>
        </p:nvSpPr>
        <p:spPr bwMode="auto">
          <a:xfrm flipV="1">
            <a:off x="4905375" y="2559684"/>
            <a:ext cx="242888" cy="252413"/>
          </a:xfrm>
          <a:custGeom>
            <a:avLst/>
            <a:gdLst>
              <a:gd name="T0" fmla="*/ 0 w 69"/>
              <a:gd name="T1" fmla="*/ 40 h 65"/>
              <a:gd name="T2" fmla="*/ 26 w 69"/>
              <a:gd name="T3" fmla="*/ 40 h 65"/>
              <a:gd name="T4" fmla="*/ 35 w 69"/>
              <a:gd name="T5" fmla="*/ 65 h 65"/>
              <a:gd name="T6" fmla="*/ 43 w 69"/>
              <a:gd name="T7" fmla="*/ 40 h 65"/>
              <a:gd name="T8" fmla="*/ 69 w 69"/>
              <a:gd name="T9" fmla="*/ 40 h 65"/>
              <a:gd name="T10" fmla="*/ 48 w 69"/>
              <a:gd name="T11" fmla="*/ 25 h 65"/>
              <a:gd name="T12" fmla="*/ 56 w 69"/>
              <a:gd name="T13" fmla="*/ 0 h 65"/>
              <a:gd name="T14" fmla="*/ 35 w 69"/>
              <a:gd name="T15" fmla="*/ 15 h 65"/>
              <a:gd name="T16" fmla="*/ 13 w 69"/>
              <a:gd name="T17" fmla="*/ 0 h 65"/>
              <a:gd name="T18" fmla="*/ 21 w 69"/>
              <a:gd name="T19" fmla="*/ 25 h 65"/>
              <a:gd name="T20" fmla="*/ 0 w 69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" h="65">
                <a:moveTo>
                  <a:pt x="0" y="40"/>
                </a:moveTo>
                <a:lnTo>
                  <a:pt x="26" y="40"/>
                </a:lnTo>
                <a:lnTo>
                  <a:pt x="35" y="65"/>
                </a:lnTo>
                <a:lnTo>
                  <a:pt x="43" y="40"/>
                </a:lnTo>
                <a:lnTo>
                  <a:pt x="69" y="40"/>
                </a:lnTo>
                <a:lnTo>
                  <a:pt x="48" y="25"/>
                </a:lnTo>
                <a:lnTo>
                  <a:pt x="56" y="0"/>
                </a:lnTo>
                <a:lnTo>
                  <a:pt x="35" y="15"/>
                </a:lnTo>
                <a:lnTo>
                  <a:pt x="13" y="0"/>
                </a:lnTo>
                <a:lnTo>
                  <a:pt x="21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8" name="Freeform 73"/>
          <p:cNvSpPr>
            <a:spLocks/>
          </p:cNvSpPr>
          <p:nvPr/>
        </p:nvSpPr>
        <p:spPr bwMode="auto">
          <a:xfrm flipV="1">
            <a:off x="4895850" y="3274059"/>
            <a:ext cx="239713" cy="250825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9" name="Freeform 74"/>
          <p:cNvSpPr>
            <a:spLocks/>
          </p:cNvSpPr>
          <p:nvPr/>
        </p:nvSpPr>
        <p:spPr bwMode="auto">
          <a:xfrm flipV="1">
            <a:off x="5170487" y="2848609"/>
            <a:ext cx="239713" cy="25082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0" name="Freeform 75"/>
          <p:cNvSpPr>
            <a:spLocks/>
          </p:cNvSpPr>
          <p:nvPr/>
        </p:nvSpPr>
        <p:spPr bwMode="auto">
          <a:xfrm flipV="1">
            <a:off x="4549076" y="2615246"/>
            <a:ext cx="238125" cy="252413"/>
          </a:xfrm>
          <a:custGeom>
            <a:avLst/>
            <a:gdLst>
              <a:gd name="T0" fmla="*/ 0 w 68"/>
              <a:gd name="T1" fmla="*/ 40 h 65"/>
              <a:gd name="T2" fmla="*/ 26 w 68"/>
              <a:gd name="T3" fmla="*/ 40 h 65"/>
              <a:gd name="T4" fmla="*/ 34 w 68"/>
              <a:gd name="T5" fmla="*/ 65 h 65"/>
              <a:gd name="T6" fmla="*/ 42 w 68"/>
              <a:gd name="T7" fmla="*/ 40 h 65"/>
              <a:gd name="T8" fmla="*/ 68 w 68"/>
              <a:gd name="T9" fmla="*/ 40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0"/>
                </a:moveTo>
                <a:lnTo>
                  <a:pt x="26" y="40"/>
                </a:lnTo>
                <a:lnTo>
                  <a:pt x="34" y="65"/>
                </a:lnTo>
                <a:lnTo>
                  <a:pt x="42" y="40"/>
                </a:lnTo>
                <a:lnTo>
                  <a:pt x="68" y="40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0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1" name="Freeform 76"/>
          <p:cNvSpPr>
            <a:spLocks/>
          </p:cNvSpPr>
          <p:nvPr/>
        </p:nvSpPr>
        <p:spPr bwMode="auto">
          <a:xfrm flipV="1">
            <a:off x="4762500" y="2216943"/>
            <a:ext cx="241300" cy="252413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2" name="Freeform 77"/>
          <p:cNvSpPr>
            <a:spLocks/>
          </p:cNvSpPr>
          <p:nvPr/>
        </p:nvSpPr>
        <p:spPr bwMode="auto">
          <a:xfrm flipV="1">
            <a:off x="5460301" y="2178684"/>
            <a:ext cx="241300" cy="257175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3" name="Freeform 78"/>
          <p:cNvSpPr>
            <a:spLocks/>
          </p:cNvSpPr>
          <p:nvPr/>
        </p:nvSpPr>
        <p:spPr bwMode="auto">
          <a:xfrm flipV="1">
            <a:off x="4752975" y="3035934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" name="Freeform 79"/>
          <p:cNvSpPr>
            <a:spLocks/>
          </p:cNvSpPr>
          <p:nvPr/>
        </p:nvSpPr>
        <p:spPr bwMode="auto">
          <a:xfrm flipV="1">
            <a:off x="5844476" y="2467609"/>
            <a:ext cx="238125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" name="Oval 80"/>
          <p:cNvSpPr>
            <a:spLocks noChangeArrowheads="1"/>
          </p:cNvSpPr>
          <p:nvPr/>
        </p:nvSpPr>
        <p:spPr bwMode="auto">
          <a:xfrm>
            <a:off x="3883386" y="4994893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6" name="Oval 81"/>
          <p:cNvSpPr>
            <a:spLocks noChangeArrowheads="1"/>
          </p:cNvSpPr>
          <p:nvPr/>
        </p:nvSpPr>
        <p:spPr bwMode="auto">
          <a:xfrm>
            <a:off x="3836099" y="4518387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7" name="Oval 82"/>
          <p:cNvSpPr>
            <a:spLocks noChangeArrowheads="1"/>
          </p:cNvSpPr>
          <p:nvPr/>
        </p:nvSpPr>
        <p:spPr bwMode="auto">
          <a:xfrm>
            <a:off x="4693277" y="5668803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8" name="Oval 83"/>
          <p:cNvSpPr>
            <a:spLocks noChangeArrowheads="1"/>
          </p:cNvSpPr>
          <p:nvPr/>
        </p:nvSpPr>
        <p:spPr bwMode="auto">
          <a:xfrm>
            <a:off x="4204399" y="527685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9" name="Oval 84"/>
          <p:cNvSpPr>
            <a:spLocks noChangeArrowheads="1"/>
          </p:cNvSpPr>
          <p:nvPr/>
        </p:nvSpPr>
        <p:spPr bwMode="auto">
          <a:xfrm>
            <a:off x="4597233" y="4902136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" name="Oval 85"/>
          <p:cNvSpPr>
            <a:spLocks noChangeArrowheads="1"/>
          </p:cNvSpPr>
          <p:nvPr/>
        </p:nvSpPr>
        <p:spPr bwMode="auto">
          <a:xfrm>
            <a:off x="4326636" y="4922561"/>
            <a:ext cx="192088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1" name="Oval 86"/>
          <p:cNvSpPr>
            <a:spLocks noChangeArrowheads="1"/>
          </p:cNvSpPr>
          <p:nvPr/>
        </p:nvSpPr>
        <p:spPr bwMode="auto">
          <a:xfrm>
            <a:off x="4075112" y="5113971"/>
            <a:ext cx="192088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Oval 87"/>
          <p:cNvSpPr>
            <a:spLocks noChangeArrowheads="1"/>
          </p:cNvSpPr>
          <p:nvPr/>
        </p:nvSpPr>
        <p:spPr bwMode="auto">
          <a:xfrm>
            <a:off x="4142486" y="457200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3" name="Freeform 88"/>
          <p:cNvSpPr>
            <a:spLocks/>
          </p:cNvSpPr>
          <p:nvPr/>
        </p:nvSpPr>
        <p:spPr bwMode="auto">
          <a:xfrm flipV="1">
            <a:off x="5243512" y="2293143"/>
            <a:ext cx="239713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" name="Freeform 89"/>
          <p:cNvSpPr>
            <a:spLocks/>
          </p:cNvSpPr>
          <p:nvPr/>
        </p:nvSpPr>
        <p:spPr bwMode="auto">
          <a:xfrm flipV="1">
            <a:off x="5233288" y="2577146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" name="Freeform 90"/>
          <p:cNvSpPr>
            <a:spLocks/>
          </p:cNvSpPr>
          <p:nvPr/>
        </p:nvSpPr>
        <p:spPr bwMode="auto">
          <a:xfrm flipV="1">
            <a:off x="5324475" y="3056571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" name="Freeform 91"/>
          <p:cNvSpPr>
            <a:spLocks/>
          </p:cNvSpPr>
          <p:nvPr/>
        </p:nvSpPr>
        <p:spPr bwMode="auto">
          <a:xfrm flipV="1">
            <a:off x="5168201" y="3161346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" name="Freeform 92"/>
          <p:cNvSpPr>
            <a:spLocks/>
          </p:cNvSpPr>
          <p:nvPr/>
        </p:nvSpPr>
        <p:spPr bwMode="auto">
          <a:xfrm flipV="1">
            <a:off x="5610225" y="2521743"/>
            <a:ext cx="241300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" name="Freeform 93"/>
          <p:cNvSpPr>
            <a:spLocks/>
          </p:cNvSpPr>
          <p:nvPr/>
        </p:nvSpPr>
        <p:spPr bwMode="auto">
          <a:xfrm flipV="1">
            <a:off x="5692775" y="3056571"/>
            <a:ext cx="239713" cy="254000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9" name="Freeform 94"/>
          <p:cNvSpPr>
            <a:spLocks/>
          </p:cNvSpPr>
          <p:nvPr/>
        </p:nvSpPr>
        <p:spPr bwMode="auto">
          <a:xfrm flipV="1">
            <a:off x="5508625" y="3207543"/>
            <a:ext cx="239713" cy="255588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FFFFCC">
              <a:alpha val="50000"/>
            </a:srgbClr>
          </a:solidFill>
          <a:ln w="28575" cap="rnd">
            <a:solidFill>
              <a:srgbClr val="99CC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" name="Oval 54"/>
          <p:cNvSpPr>
            <a:spLocks noChangeArrowheads="1"/>
          </p:cNvSpPr>
          <p:nvPr/>
        </p:nvSpPr>
        <p:spPr bwMode="auto">
          <a:xfrm>
            <a:off x="3086100" y="2914650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3" name="Oval 55"/>
          <p:cNvSpPr>
            <a:spLocks noChangeArrowheads="1"/>
          </p:cNvSpPr>
          <p:nvPr/>
        </p:nvSpPr>
        <p:spPr bwMode="auto">
          <a:xfrm>
            <a:off x="2971800" y="2536825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4" name="Oval 56"/>
          <p:cNvSpPr>
            <a:spLocks noChangeArrowheads="1"/>
          </p:cNvSpPr>
          <p:nvPr/>
        </p:nvSpPr>
        <p:spPr bwMode="auto">
          <a:xfrm>
            <a:off x="3276600" y="2495550"/>
            <a:ext cx="188913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" name="Oval 57"/>
          <p:cNvSpPr>
            <a:spLocks noChangeArrowheads="1"/>
          </p:cNvSpPr>
          <p:nvPr/>
        </p:nvSpPr>
        <p:spPr bwMode="auto">
          <a:xfrm>
            <a:off x="2782887" y="2762250"/>
            <a:ext cx="188913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" name="Oval 58"/>
          <p:cNvSpPr>
            <a:spLocks noChangeArrowheads="1"/>
          </p:cNvSpPr>
          <p:nvPr/>
        </p:nvSpPr>
        <p:spPr bwMode="auto">
          <a:xfrm>
            <a:off x="2703512" y="3216275"/>
            <a:ext cx="192088" cy="212725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" name="Oval 59"/>
          <p:cNvSpPr>
            <a:spLocks noChangeArrowheads="1"/>
          </p:cNvSpPr>
          <p:nvPr/>
        </p:nvSpPr>
        <p:spPr bwMode="auto">
          <a:xfrm>
            <a:off x="2932112" y="1774825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" name="Oval 60"/>
          <p:cNvSpPr>
            <a:spLocks noChangeArrowheads="1"/>
          </p:cNvSpPr>
          <p:nvPr/>
        </p:nvSpPr>
        <p:spPr bwMode="auto">
          <a:xfrm>
            <a:off x="3398666" y="1837691"/>
            <a:ext cx="188913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" name="Oval 61"/>
          <p:cNvSpPr>
            <a:spLocks noChangeArrowheads="1"/>
          </p:cNvSpPr>
          <p:nvPr/>
        </p:nvSpPr>
        <p:spPr bwMode="auto">
          <a:xfrm>
            <a:off x="3201988" y="2189163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" name="Oval 62"/>
          <p:cNvSpPr>
            <a:spLocks noChangeArrowheads="1"/>
          </p:cNvSpPr>
          <p:nvPr/>
        </p:nvSpPr>
        <p:spPr bwMode="auto">
          <a:xfrm>
            <a:off x="3733800" y="1693862"/>
            <a:ext cx="188913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" name="Oval 63"/>
          <p:cNvSpPr>
            <a:spLocks noChangeArrowheads="1"/>
          </p:cNvSpPr>
          <p:nvPr/>
        </p:nvSpPr>
        <p:spPr bwMode="auto">
          <a:xfrm>
            <a:off x="3695700" y="2686050"/>
            <a:ext cx="190500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" name="Oval 64"/>
          <p:cNvSpPr>
            <a:spLocks noChangeArrowheads="1"/>
          </p:cNvSpPr>
          <p:nvPr/>
        </p:nvSpPr>
        <p:spPr bwMode="auto">
          <a:xfrm>
            <a:off x="3549650" y="1617662"/>
            <a:ext cx="184150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" name="Oval 65"/>
          <p:cNvSpPr>
            <a:spLocks noChangeArrowheads="1"/>
          </p:cNvSpPr>
          <p:nvPr/>
        </p:nvSpPr>
        <p:spPr bwMode="auto">
          <a:xfrm>
            <a:off x="3314700" y="1925637"/>
            <a:ext cx="190500" cy="207963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" name="Oval 66"/>
          <p:cNvSpPr>
            <a:spLocks noChangeArrowheads="1"/>
          </p:cNvSpPr>
          <p:nvPr/>
        </p:nvSpPr>
        <p:spPr bwMode="auto">
          <a:xfrm>
            <a:off x="3008312" y="161925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" name="Oval 80"/>
          <p:cNvSpPr>
            <a:spLocks noChangeArrowheads="1"/>
          </p:cNvSpPr>
          <p:nvPr/>
        </p:nvSpPr>
        <p:spPr bwMode="auto">
          <a:xfrm>
            <a:off x="2619375" y="196215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" name="Oval 81"/>
          <p:cNvSpPr>
            <a:spLocks noChangeArrowheads="1"/>
          </p:cNvSpPr>
          <p:nvPr/>
        </p:nvSpPr>
        <p:spPr bwMode="auto">
          <a:xfrm>
            <a:off x="2703512" y="169545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7" name="Oval 82"/>
          <p:cNvSpPr>
            <a:spLocks noChangeArrowheads="1"/>
          </p:cNvSpPr>
          <p:nvPr/>
        </p:nvSpPr>
        <p:spPr bwMode="auto">
          <a:xfrm>
            <a:off x="3478213" y="2484438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" name="Oval 83"/>
          <p:cNvSpPr>
            <a:spLocks noChangeArrowheads="1"/>
          </p:cNvSpPr>
          <p:nvPr/>
        </p:nvSpPr>
        <p:spPr bwMode="auto">
          <a:xfrm>
            <a:off x="2824163" y="210820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9" name="Oval 84"/>
          <p:cNvSpPr>
            <a:spLocks noChangeArrowheads="1"/>
          </p:cNvSpPr>
          <p:nvPr/>
        </p:nvSpPr>
        <p:spPr bwMode="auto">
          <a:xfrm>
            <a:off x="3160712" y="215265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0" name="Oval 85"/>
          <p:cNvSpPr>
            <a:spLocks noChangeArrowheads="1"/>
          </p:cNvSpPr>
          <p:nvPr/>
        </p:nvSpPr>
        <p:spPr bwMode="auto">
          <a:xfrm>
            <a:off x="3389312" y="2170113"/>
            <a:ext cx="192088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1" name="Oval 86"/>
          <p:cNvSpPr>
            <a:spLocks noChangeArrowheads="1"/>
          </p:cNvSpPr>
          <p:nvPr/>
        </p:nvSpPr>
        <p:spPr bwMode="auto">
          <a:xfrm>
            <a:off x="2619375" y="2295525"/>
            <a:ext cx="192088" cy="211138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2" name="Oval 87"/>
          <p:cNvSpPr>
            <a:spLocks noChangeArrowheads="1"/>
          </p:cNvSpPr>
          <p:nvPr/>
        </p:nvSpPr>
        <p:spPr bwMode="auto">
          <a:xfrm>
            <a:off x="3160712" y="1924050"/>
            <a:ext cx="192088" cy="209550"/>
          </a:xfrm>
          <a:prstGeom prst="ellipse">
            <a:avLst/>
          </a:prstGeom>
          <a:solidFill>
            <a:srgbClr val="FFFFCC">
              <a:alpha val="50000"/>
            </a:srgbClr>
          </a:solidFill>
          <a:ln w="28575" cap="rnd">
            <a:solidFill>
              <a:srgbClr val="CC33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3" name="Oval 84"/>
          <p:cNvSpPr>
            <a:spLocks noChangeArrowheads="1"/>
          </p:cNvSpPr>
          <p:nvPr/>
        </p:nvSpPr>
        <p:spPr bwMode="auto">
          <a:xfrm>
            <a:off x="2551763" y="4343400"/>
            <a:ext cx="343837" cy="334498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4" name="Oval 84"/>
          <p:cNvSpPr>
            <a:spLocks noChangeArrowheads="1"/>
          </p:cNvSpPr>
          <p:nvPr/>
        </p:nvSpPr>
        <p:spPr bwMode="auto">
          <a:xfrm>
            <a:off x="3161363" y="2180102"/>
            <a:ext cx="343837" cy="334498"/>
          </a:xfrm>
          <a:prstGeom prst="ellipse">
            <a:avLst/>
          </a:prstGeom>
          <a:solidFill>
            <a:srgbClr val="FF0000"/>
          </a:solidFill>
          <a:ln w="28575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" name="Freeform 88"/>
          <p:cNvSpPr>
            <a:spLocks/>
          </p:cNvSpPr>
          <p:nvPr/>
        </p:nvSpPr>
        <p:spPr bwMode="auto">
          <a:xfrm flipV="1">
            <a:off x="5117171" y="2677665"/>
            <a:ext cx="429086" cy="407987"/>
          </a:xfrm>
          <a:custGeom>
            <a:avLst/>
            <a:gdLst>
              <a:gd name="T0" fmla="*/ 0 w 68"/>
              <a:gd name="T1" fmla="*/ 41 h 65"/>
              <a:gd name="T2" fmla="*/ 26 w 68"/>
              <a:gd name="T3" fmla="*/ 41 h 65"/>
              <a:gd name="T4" fmla="*/ 34 w 68"/>
              <a:gd name="T5" fmla="*/ 65 h 65"/>
              <a:gd name="T6" fmla="*/ 42 w 68"/>
              <a:gd name="T7" fmla="*/ 41 h 65"/>
              <a:gd name="T8" fmla="*/ 68 w 68"/>
              <a:gd name="T9" fmla="*/ 41 h 65"/>
              <a:gd name="T10" fmla="*/ 48 w 68"/>
              <a:gd name="T11" fmla="*/ 25 h 65"/>
              <a:gd name="T12" fmla="*/ 55 w 68"/>
              <a:gd name="T13" fmla="*/ 0 h 65"/>
              <a:gd name="T14" fmla="*/ 34 w 68"/>
              <a:gd name="T15" fmla="*/ 15 h 65"/>
              <a:gd name="T16" fmla="*/ 13 w 68"/>
              <a:gd name="T17" fmla="*/ 0 h 65"/>
              <a:gd name="T18" fmla="*/ 20 w 68"/>
              <a:gd name="T19" fmla="*/ 25 h 65"/>
              <a:gd name="T20" fmla="*/ 0 w 68"/>
              <a:gd name="T2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" h="65">
                <a:moveTo>
                  <a:pt x="0" y="41"/>
                </a:moveTo>
                <a:lnTo>
                  <a:pt x="26" y="41"/>
                </a:lnTo>
                <a:lnTo>
                  <a:pt x="34" y="65"/>
                </a:lnTo>
                <a:lnTo>
                  <a:pt x="42" y="41"/>
                </a:lnTo>
                <a:lnTo>
                  <a:pt x="68" y="41"/>
                </a:lnTo>
                <a:lnTo>
                  <a:pt x="48" y="25"/>
                </a:lnTo>
                <a:lnTo>
                  <a:pt x="55" y="0"/>
                </a:lnTo>
                <a:lnTo>
                  <a:pt x="34" y="15"/>
                </a:lnTo>
                <a:lnTo>
                  <a:pt x="13" y="0"/>
                </a:lnTo>
                <a:lnTo>
                  <a:pt x="20" y="25"/>
                </a:lnTo>
                <a:lnTo>
                  <a:pt x="0" y="41"/>
                </a:lnTo>
                <a:close/>
              </a:path>
            </a:pathLst>
          </a:custGeom>
          <a:solidFill>
            <a:srgbClr val="00B050"/>
          </a:solidFill>
          <a:ln w="28575" cap="rnd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96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66FF"/>
                </a:solidFill>
              </a:rPr>
              <a:t>P(X=</a:t>
            </a:r>
            <a:r>
              <a:rPr lang="en-US" b="1" dirty="0" err="1" smtClean="0">
                <a:solidFill>
                  <a:srgbClr val="0066FF"/>
                </a:solidFill>
              </a:rPr>
              <a:t>x</a:t>
            </a:r>
            <a:r>
              <a:rPr lang="en-US" dirty="0" err="1" smtClean="0">
                <a:solidFill>
                  <a:srgbClr val="0066FF"/>
                </a:solidFill>
              </a:rPr>
              <a:t>|Y</a:t>
            </a:r>
            <a:r>
              <a:rPr lang="en-US" dirty="0" smtClean="0">
                <a:solidFill>
                  <a:srgbClr val="0066FF"/>
                </a:solidFill>
              </a:rPr>
              <a:t>=y) </a:t>
            </a:r>
            <a:r>
              <a:rPr lang="en-US" dirty="0" smtClean="0">
                <a:solidFill>
                  <a:srgbClr val="FF0000"/>
                </a:solidFill>
              </a:rPr>
              <a:t>P(Y=y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 smtClean="0"/>
              <a:t>= </a:t>
            </a:r>
            <a:r>
              <a:rPr lang="en-US" sz="4000" dirty="0" err="1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4000" baseline="-25000" dirty="0" err="1">
                <a:solidFill>
                  <a:srgbClr val="0066FF"/>
                </a:solidFill>
                <a:latin typeface="+mj-lt"/>
              </a:rPr>
              <a:t>k</a:t>
            </a:r>
            <a:r>
              <a:rPr lang="en-US" sz="4000" dirty="0" smtClean="0">
                <a:solidFill>
                  <a:srgbClr val="0066FF"/>
                </a:solidFill>
                <a:latin typeface="Symbol" panose="05050102010706020507" pitchFamily="18" charset="2"/>
              </a:rPr>
              <a:t> </a:t>
            </a:r>
            <a:r>
              <a:rPr lang="en-US" dirty="0" smtClean="0">
                <a:solidFill>
                  <a:srgbClr val="0066FF"/>
                </a:solidFill>
              </a:rPr>
              <a:t>P(X=</a:t>
            </a:r>
            <a:r>
              <a:rPr lang="en-US" b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, S=</a:t>
            </a:r>
            <a:r>
              <a:rPr lang="en-US" dirty="0" err="1" smtClean="0">
                <a:solidFill>
                  <a:srgbClr val="0066FF"/>
                </a:solidFill>
              </a:rPr>
              <a:t>s</a:t>
            </a:r>
            <a:r>
              <a:rPr lang="en-US" baseline="-25000" dirty="0" err="1" smtClean="0">
                <a:solidFill>
                  <a:srgbClr val="0066FF"/>
                </a:solidFill>
              </a:rPr>
              <a:t>k</a:t>
            </a:r>
            <a:r>
              <a:rPr lang="en-US" dirty="0" err="1" smtClean="0">
                <a:solidFill>
                  <a:srgbClr val="0066FF"/>
                </a:solidFill>
              </a:rPr>
              <a:t>|Y</a:t>
            </a:r>
            <a:r>
              <a:rPr lang="en-US" dirty="0" smtClean="0">
                <a:solidFill>
                  <a:srgbClr val="0066FF"/>
                </a:solidFill>
              </a:rPr>
              <a:t>=y</a:t>
            </a:r>
            <a:r>
              <a:rPr lang="en-US" dirty="0">
                <a:solidFill>
                  <a:srgbClr val="0066FF"/>
                </a:solidFill>
              </a:rPr>
              <a:t>) </a:t>
            </a:r>
            <a:r>
              <a:rPr lang="en-US" dirty="0">
                <a:solidFill>
                  <a:srgbClr val="FF0000"/>
                </a:solidFill>
              </a:rPr>
              <a:t>P(Y=y)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= </a:t>
            </a:r>
            <a:r>
              <a:rPr lang="en-US" sz="4000" dirty="0" err="1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sz="4000" baseline="-25000" dirty="0" err="1">
                <a:solidFill>
                  <a:srgbClr val="0066FF"/>
                </a:solidFill>
              </a:rPr>
              <a:t>k</a:t>
            </a:r>
            <a:r>
              <a:rPr lang="en-US" sz="4000" dirty="0">
                <a:solidFill>
                  <a:srgbClr val="0066FF"/>
                </a:solidFill>
                <a:latin typeface="Symbol" panose="05050102010706020507" pitchFamily="18" charset="2"/>
              </a:rPr>
              <a:t> </a:t>
            </a:r>
            <a:r>
              <a:rPr lang="en-US" dirty="0" smtClean="0">
                <a:solidFill>
                  <a:srgbClr val="0066FF"/>
                </a:solidFill>
              </a:rPr>
              <a:t>P(X=</a:t>
            </a:r>
            <a:r>
              <a:rPr lang="en-US" b="1" dirty="0" err="1" smtClean="0">
                <a:solidFill>
                  <a:srgbClr val="0066FF"/>
                </a:solidFill>
              </a:rPr>
              <a:t>x</a:t>
            </a:r>
            <a:r>
              <a:rPr lang="en-US" dirty="0" err="1" smtClean="0">
                <a:solidFill>
                  <a:srgbClr val="0066FF"/>
                </a:solidFill>
              </a:rPr>
              <a:t>|S</a:t>
            </a:r>
            <a:r>
              <a:rPr lang="en-US" dirty="0" smtClean="0">
                <a:solidFill>
                  <a:srgbClr val="0066FF"/>
                </a:solidFill>
              </a:rPr>
              <a:t>=</a:t>
            </a:r>
            <a:r>
              <a:rPr lang="en-US" dirty="0" err="1" smtClean="0">
                <a:solidFill>
                  <a:srgbClr val="0066FF"/>
                </a:solidFill>
              </a:rPr>
              <a:t>s</a:t>
            </a:r>
            <a:r>
              <a:rPr lang="en-US" baseline="-25000" dirty="0" err="1" smtClean="0">
                <a:solidFill>
                  <a:srgbClr val="0066FF"/>
                </a:solidFill>
              </a:rPr>
              <a:t>k</a:t>
            </a:r>
            <a:r>
              <a:rPr lang="en-US" dirty="0" smtClean="0">
                <a:solidFill>
                  <a:srgbClr val="0066FF"/>
                </a:solidFill>
              </a:rPr>
              <a:t>, Y=y)</a:t>
            </a:r>
            <a:r>
              <a:rPr lang="en-US" dirty="0">
                <a:solidFill>
                  <a:srgbClr val="0066FF"/>
                </a:solidFill>
              </a:rPr>
              <a:t> </a:t>
            </a:r>
            <a:r>
              <a:rPr lang="en-US" dirty="0" smtClean="0">
                <a:solidFill>
                  <a:srgbClr val="0066FF"/>
                </a:solidFill>
              </a:rPr>
              <a:t>P(S=</a:t>
            </a:r>
            <a:r>
              <a:rPr lang="en-US" dirty="0" err="1" smtClean="0">
                <a:solidFill>
                  <a:srgbClr val="0066FF"/>
                </a:solidFill>
              </a:rPr>
              <a:t>s</a:t>
            </a:r>
            <a:r>
              <a:rPr lang="en-US" baseline="-25000" dirty="0" err="1" smtClean="0">
                <a:solidFill>
                  <a:srgbClr val="0066FF"/>
                </a:solidFill>
              </a:rPr>
              <a:t>k</a:t>
            </a:r>
            <a:r>
              <a:rPr lang="en-US" dirty="0" err="1" smtClean="0">
                <a:solidFill>
                  <a:srgbClr val="0066FF"/>
                </a:solidFill>
              </a:rPr>
              <a:t>|Y</a:t>
            </a:r>
            <a:r>
              <a:rPr lang="en-US" dirty="0" smtClean="0">
                <a:solidFill>
                  <a:srgbClr val="0066FF"/>
                </a:solidFill>
              </a:rPr>
              <a:t>=y</a:t>
            </a:r>
            <a:r>
              <a:rPr lang="en-US" dirty="0">
                <a:solidFill>
                  <a:srgbClr val="0066FF"/>
                </a:solidFill>
              </a:rPr>
              <a:t>) </a:t>
            </a:r>
            <a:r>
              <a:rPr lang="en-US" dirty="0">
                <a:solidFill>
                  <a:srgbClr val="FF0000"/>
                </a:solidFill>
              </a:rPr>
              <a:t>P(Y=y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dirty="0" smtClean="0"/>
              <a:t>f(</a:t>
            </a:r>
            <a:r>
              <a:rPr lang="en-US" b="1" dirty="0" smtClean="0"/>
              <a:t>x</a:t>
            </a:r>
            <a:r>
              <a:rPr lang="en-US" dirty="0" smtClean="0"/>
              <a:t>) = P(Y=</a:t>
            </a:r>
            <a:r>
              <a:rPr lang="en-US" dirty="0"/>
              <a:t>1</a:t>
            </a:r>
            <a:r>
              <a:rPr lang="en-US" dirty="0" smtClean="0"/>
              <a:t>|X=</a:t>
            </a:r>
            <a:r>
              <a:rPr lang="en-US" b="1" dirty="0" smtClean="0"/>
              <a:t>x</a:t>
            </a:r>
            <a:r>
              <a:rPr lang="en-US" dirty="0" smtClean="0"/>
              <a:t>) - </a:t>
            </a:r>
            <a:r>
              <a:rPr lang="en-US" dirty="0"/>
              <a:t>P(Y</a:t>
            </a:r>
            <a:r>
              <a:rPr lang="en-US" dirty="0" smtClean="0"/>
              <a:t>=-1|X=</a:t>
            </a:r>
            <a:r>
              <a:rPr lang="en-US" b="1" dirty="0" smtClean="0"/>
              <a:t>x</a:t>
            </a:r>
            <a:r>
              <a:rPr lang="en-US" dirty="0"/>
              <a:t>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~ </a:t>
            </a:r>
            <a:r>
              <a:rPr lang="en-US" sz="4000" dirty="0" err="1" smtClean="0">
                <a:latin typeface="Symbol" panose="05050102010706020507" pitchFamily="18" charset="2"/>
              </a:rPr>
              <a:t>S</a:t>
            </a:r>
            <a:r>
              <a:rPr lang="en-US" sz="4000" baseline="-25000" dirty="0" err="1" smtClean="0"/>
              <a:t>k</a:t>
            </a:r>
            <a:r>
              <a:rPr lang="en-US" sz="4000" baseline="-25000" dirty="0" smtClean="0"/>
              <a:t>=1:Nc</a:t>
            </a:r>
            <a:r>
              <a:rPr lang="en-US" baseline="-25000" dirty="0" smtClean="0">
                <a:solidFill>
                  <a:srgbClr val="0066FF"/>
                </a:solidFill>
              </a:rPr>
              <a:t> </a:t>
            </a:r>
            <a:r>
              <a:rPr lang="en-US" altLang="en-US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en-US" altLang="en-US" baseline="-25000" dirty="0" err="1" smtClean="0">
                <a:solidFill>
                  <a:srgbClr val="FF0000"/>
                </a:solidFill>
              </a:rPr>
              <a:t>k</a:t>
            </a:r>
            <a:r>
              <a:rPr lang="en-US" altLang="en-US" baseline="-25000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0066FF"/>
                </a:solidFill>
              </a:rPr>
              <a:t>exp</a:t>
            </a:r>
            <a:r>
              <a:rPr lang="en-US" dirty="0">
                <a:solidFill>
                  <a:srgbClr val="0066FF"/>
                </a:solidFill>
              </a:rPr>
              <a:t>(-</a:t>
            </a:r>
            <a:r>
              <a:rPr lang="en-US" altLang="en-US" dirty="0">
                <a:solidFill>
                  <a:srgbClr val="0066FF"/>
                </a:solidFill>
              </a:rPr>
              <a:t>ǁ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-</a:t>
            </a:r>
            <a:r>
              <a:rPr lang="en-US" altLang="en-US" b="1" dirty="0">
                <a:solidFill>
                  <a:srgbClr val="0066FF"/>
                </a:solidFill>
                <a:latin typeface="Symbol" panose="05050102010706020507" pitchFamily="18" charset="2"/>
              </a:rPr>
              <a:t>m</a:t>
            </a:r>
            <a:r>
              <a:rPr lang="en-US" altLang="en-US" baseline="-25000" dirty="0">
                <a:solidFill>
                  <a:srgbClr val="0066FF"/>
                </a:solidFill>
              </a:rPr>
              <a:t>k</a:t>
            </a:r>
            <a:r>
              <a:rPr lang="en-US" altLang="en-US" dirty="0">
                <a:solidFill>
                  <a:srgbClr val="0066FF"/>
                </a:solidFill>
              </a:rPr>
              <a:t>ǁ</a:t>
            </a:r>
            <a:r>
              <a:rPr lang="en-US" altLang="en-US" baseline="30000" dirty="0">
                <a:solidFill>
                  <a:srgbClr val="0066FF"/>
                </a:solidFill>
              </a:rPr>
              <a:t>2</a:t>
            </a:r>
            <a:r>
              <a:rPr lang="en-US" altLang="en-US" dirty="0">
                <a:solidFill>
                  <a:srgbClr val="0066FF"/>
                </a:solidFill>
              </a:rPr>
              <a:t>/2</a:t>
            </a:r>
            <a:r>
              <a:rPr lang="en-US" altLang="en-US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FF"/>
                </a:solidFill>
              </a:rPr>
              <a:t>2</a:t>
            </a:r>
            <a:r>
              <a:rPr lang="en-US" altLang="en-US" dirty="0" smtClean="0">
                <a:solidFill>
                  <a:srgbClr val="0066FF"/>
                </a:solidFill>
              </a:rPr>
              <a:t>)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+ b</a:t>
            </a:r>
            <a:endParaRPr lang="en-US" alt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en-US" baseline="-25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27237"/>
            <a:ext cx="582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FF"/>
                </a:solidFill>
              </a:rPr>
              <a:t>likelihood </a:t>
            </a:r>
            <a:r>
              <a:rPr lang="en-US" dirty="0" smtClean="0"/>
              <a:t>               </a:t>
            </a:r>
            <a:r>
              <a:rPr lang="en-US" dirty="0" smtClean="0">
                <a:solidFill>
                  <a:srgbClr val="FF0000"/>
                </a:solidFill>
              </a:rPr>
              <a:t>prior                      </a:t>
            </a:r>
            <a:r>
              <a:rPr lang="en-US" dirty="0" smtClean="0">
                <a:solidFill>
                  <a:srgbClr val="0066FF"/>
                </a:solidFill>
              </a:rPr>
              <a:t>sum over different styles</a:t>
            </a:r>
            <a:endParaRPr lang="en-US" dirty="0">
              <a:solidFill>
                <a:srgbClr val="0066FF"/>
              </a:solidFill>
            </a:endParaRPr>
          </a:p>
        </p:txBody>
      </p:sp>
      <p:sp>
        <p:nvSpPr>
          <p:cNvPr id="6" name="AutoShape 1028"/>
          <p:cNvSpPr>
            <a:spLocks/>
          </p:cNvSpPr>
          <p:nvPr/>
        </p:nvSpPr>
        <p:spPr bwMode="auto">
          <a:xfrm rot="16200000" flipV="1">
            <a:off x="3810000" y="2333625"/>
            <a:ext cx="368300" cy="29591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029"/>
          <p:cNvSpPr txBox="1">
            <a:spLocks noChangeArrowheads="1"/>
          </p:cNvSpPr>
          <p:nvPr/>
        </p:nvSpPr>
        <p:spPr bwMode="auto">
          <a:xfrm>
            <a:off x="2286000" y="3873500"/>
            <a:ext cx="3505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rgbClr val="0066FF"/>
                </a:solidFill>
              </a:rPr>
              <a:t>~ </a:t>
            </a:r>
            <a:r>
              <a:rPr lang="en-US" sz="3200" dirty="0" err="1" smtClean="0">
                <a:solidFill>
                  <a:srgbClr val="0066FF"/>
                </a:solidFill>
              </a:rPr>
              <a:t>exp</a:t>
            </a:r>
            <a:r>
              <a:rPr lang="en-US" sz="3200" dirty="0">
                <a:solidFill>
                  <a:srgbClr val="0066FF"/>
                </a:solidFill>
              </a:rPr>
              <a:t>(-</a:t>
            </a:r>
            <a:r>
              <a:rPr lang="en-US" altLang="en-US" sz="3200" dirty="0" smtClean="0">
                <a:solidFill>
                  <a:srgbClr val="0066FF"/>
                </a:solidFill>
              </a:rPr>
              <a:t>ǁ</a:t>
            </a:r>
            <a:r>
              <a:rPr lang="en-US" altLang="en-US" sz="3200" b="1" dirty="0" smtClean="0">
                <a:solidFill>
                  <a:srgbClr val="0066FF"/>
                </a:solidFill>
              </a:rPr>
              <a:t>x</a:t>
            </a:r>
            <a:r>
              <a:rPr lang="en-US" altLang="en-US" sz="3200" dirty="0" smtClean="0">
                <a:solidFill>
                  <a:srgbClr val="0066FF"/>
                </a:solidFill>
              </a:rPr>
              <a:t>-</a:t>
            </a:r>
            <a:r>
              <a:rPr lang="en-US" altLang="en-US" sz="3200" b="1" dirty="0" smtClean="0">
                <a:solidFill>
                  <a:srgbClr val="0066FF"/>
                </a:solidFill>
                <a:latin typeface="Symbol" panose="05050102010706020507" pitchFamily="18" charset="2"/>
              </a:rPr>
              <a:t>m</a:t>
            </a:r>
            <a:r>
              <a:rPr lang="en-US" altLang="en-US" sz="3200" baseline="-25000" dirty="0" smtClean="0">
                <a:solidFill>
                  <a:srgbClr val="0066FF"/>
                </a:solidFill>
                <a:latin typeface="+mj-lt"/>
              </a:rPr>
              <a:t>k</a:t>
            </a:r>
            <a:r>
              <a:rPr lang="en-US" altLang="en-US" sz="3200" dirty="0" smtClean="0">
                <a:solidFill>
                  <a:srgbClr val="0066FF"/>
                </a:solidFill>
              </a:rPr>
              <a:t>ǁ</a:t>
            </a:r>
            <a:r>
              <a:rPr lang="en-US" altLang="en-US" sz="3200" baseline="30000" dirty="0" smtClean="0">
                <a:solidFill>
                  <a:srgbClr val="0066FF"/>
                </a:solidFill>
              </a:rPr>
              <a:t>2</a:t>
            </a:r>
            <a:r>
              <a:rPr lang="en-US" altLang="en-US" sz="3200" dirty="0" smtClean="0">
                <a:solidFill>
                  <a:srgbClr val="0066FF"/>
                </a:solidFill>
              </a:rPr>
              <a:t>/2</a:t>
            </a:r>
            <a:r>
              <a:rPr lang="en-US" altLang="en-US" sz="3200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3200" baseline="30000" dirty="0" smtClean="0">
                <a:solidFill>
                  <a:srgbClr val="0066FF"/>
                </a:solidFill>
              </a:rPr>
              <a:t>2</a:t>
            </a:r>
            <a:r>
              <a:rPr lang="en-US" altLang="en-US" sz="3200" dirty="0">
                <a:solidFill>
                  <a:srgbClr val="0066FF"/>
                </a:solidFill>
              </a:rPr>
              <a:t>)</a:t>
            </a:r>
          </a:p>
        </p:txBody>
      </p:sp>
      <p:sp>
        <p:nvSpPr>
          <p:cNvPr id="8" name="AutoShape 1030"/>
          <p:cNvSpPr>
            <a:spLocks/>
          </p:cNvSpPr>
          <p:nvPr/>
        </p:nvSpPr>
        <p:spPr bwMode="auto">
          <a:xfrm rot="16200000" flipV="1">
            <a:off x="6781800" y="2319338"/>
            <a:ext cx="368300" cy="29845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1031"/>
          <p:cNvSpPr txBox="1">
            <a:spLocks noChangeArrowheads="1"/>
          </p:cNvSpPr>
          <p:nvPr/>
        </p:nvSpPr>
        <p:spPr bwMode="auto">
          <a:xfrm>
            <a:off x="6400800" y="3871913"/>
            <a:ext cx="25034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 dirty="0" smtClean="0">
                <a:solidFill>
                  <a:srgbClr val="FF0000"/>
                </a:solidFill>
                <a:latin typeface="Symbol" panose="05050102010706020507" pitchFamily="18" charset="2"/>
              </a:rPr>
              <a:t>~ </a:t>
            </a:r>
            <a:r>
              <a:rPr lang="en-US" altLang="en-US" sz="3200" dirty="0" err="1" smtClean="0">
                <a:solidFill>
                  <a:srgbClr val="FF0000"/>
                </a:solidFill>
                <a:latin typeface="Symbol" panose="05050102010706020507" pitchFamily="18" charset="2"/>
              </a:rPr>
              <a:t>a</a:t>
            </a:r>
            <a:r>
              <a:rPr lang="en-US" altLang="en-US" sz="3200" baseline="-25000" dirty="0" err="1" smtClean="0">
                <a:solidFill>
                  <a:srgbClr val="FF0000"/>
                </a:solidFill>
              </a:rPr>
              <a:t>k</a:t>
            </a:r>
            <a:endParaRPr lang="en-US" altLang="en-US" sz="3200" baseline="-25000" dirty="0" smtClean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5065" y="1320225"/>
            <a:ext cx="2448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P(Y=1|X=</a:t>
            </a:r>
            <a:r>
              <a:rPr lang="en-US" sz="3200" b="1" dirty="0"/>
              <a:t>x</a:t>
            </a:r>
            <a:r>
              <a:rPr lang="en-US" sz="3200" dirty="0" smtClean="0"/>
              <a:t>) ~ </a:t>
            </a:r>
            <a:endParaRPr lang="en-US" sz="3200" dirty="0"/>
          </a:p>
        </p:txBody>
      </p:sp>
      <p:sp>
        <p:nvSpPr>
          <p:cNvPr id="12" name="AutoShape 1028"/>
          <p:cNvSpPr>
            <a:spLocks/>
          </p:cNvSpPr>
          <p:nvPr/>
        </p:nvSpPr>
        <p:spPr bwMode="auto">
          <a:xfrm rot="16200000" flipH="1" flipV="1">
            <a:off x="1784350" y="577849"/>
            <a:ext cx="457201" cy="2959100"/>
          </a:xfrm>
          <a:prstGeom prst="leftBrace">
            <a:avLst>
              <a:gd name="adj1" fmla="val 408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RBF network</a:t>
            </a:r>
            <a:br>
              <a:rPr lang="en-US" altLang="en-US" dirty="0" smtClean="0"/>
            </a:br>
            <a:r>
              <a:rPr lang="en-US" altLang="en-US" sz="3100" dirty="0" smtClean="0"/>
              <a:t>RBF = radial basis function</a:t>
            </a:r>
            <a:endParaRPr lang="en-US" altLang="en-US" sz="3100" dirty="0"/>
          </a:p>
        </p:txBody>
      </p:sp>
      <p:grpSp>
        <p:nvGrpSpPr>
          <p:cNvPr id="113721" name="Group 57"/>
          <p:cNvGrpSpPr>
            <a:grpSpLocks/>
          </p:cNvGrpSpPr>
          <p:nvPr/>
        </p:nvGrpSpPr>
        <p:grpSpPr bwMode="auto">
          <a:xfrm>
            <a:off x="709613" y="1868488"/>
            <a:ext cx="8434387" cy="4608512"/>
            <a:chOff x="288" y="1008"/>
            <a:chExt cx="5472" cy="3072"/>
          </a:xfrm>
        </p:grpSpPr>
        <p:sp>
          <p:nvSpPr>
            <p:cNvPr id="113668" name="Line 4"/>
            <p:cNvSpPr>
              <a:spLocks noChangeShapeType="1"/>
            </p:cNvSpPr>
            <p:nvPr/>
          </p:nvSpPr>
          <p:spPr bwMode="auto">
            <a:xfrm>
              <a:off x="1680" y="1200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69" name="Line 5"/>
            <p:cNvSpPr>
              <a:spLocks noChangeShapeType="1"/>
            </p:cNvSpPr>
            <p:nvPr/>
          </p:nvSpPr>
          <p:spPr bwMode="auto">
            <a:xfrm>
              <a:off x="1680" y="1776"/>
              <a:ext cx="124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70" name="Line 6"/>
            <p:cNvSpPr>
              <a:spLocks noChangeShapeType="1"/>
            </p:cNvSpPr>
            <p:nvPr/>
          </p:nvSpPr>
          <p:spPr bwMode="auto">
            <a:xfrm flipV="1">
              <a:off x="1680" y="2688"/>
              <a:ext cx="13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71" name="Line 7"/>
            <p:cNvSpPr>
              <a:spLocks noChangeShapeType="1"/>
            </p:cNvSpPr>
            <p:nvPr/>
          </p:nvSpPr>
          <p:spPr bwMode="auto">
            <a:xfrm flipV="1">
              <a:off x="1680" y="2832"/>
              <a:ext cx="148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72" name="Line 8"/>
            <p:cNvSpPr>
              <a:spLocks noChangeShapeType="1"/>
            </p:cNvSpPr>
            <p:nvPr/>
          </p:nvSpPr>
          <p:spPr bwMode="auto">
            <a:xfrm>
              <a:off x="4896" y="2208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73" name="Rectangle 9"/>
            <p:cNvSpPr>
              <a:spLocks noChangeArrowheads="1"/>
            </p:cNvSpPr>
            <p:nvPr/>
          </p:nvSpPr>
          <p:spPr bwMode="auto">
            <a:xfrm>
              <a:off x="2784" y="3312"/>
              <a:ext cx="2920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3200" b="0" dirty="0">
                  <a:latin typeface="Arial" pitchFamily="34" charset="0"/>
                </a:rPr>
                <a:t>f(</a:t>
              </a:r>
              <a:r>
                <a:rPr lang="en-US" altLang="en-US" sz="3200" b="1" dirty="0">
                  <a:latin typeface="Arial" pitchFamily="34" charset="0"/>
                </a:rPr>
                <a:t>x</a:t>
              </a:r>
              <a:r>
                <a:rPr lang="en-US" altLang="en-US" sz="3200" b="0" dirty="0">
                  <a:latin typeface="Arial" pitchFamily="34" charset="0"/>
                </a:rPr>
                <a:t>) = </a:t>
              </a:r>
              <a:r>
                <a:rPr lang="en-US" altLang="en-US" sz="4800" b="0" dirty="0" err="1" smtClean="0">
                  <a:latin typeface="Symbol" pitchFamily="18" charset="2"/>
                </a:rPr>
                <a:t>S</a:t>
              </a:r>
              <a:r>
                <a:rPr lang="en-US" altLang="en-US" sz="3200" baseline="-25000" dirty="0" err="1">
                  <a:latin typeface="Arial" pitchFamily="34" charset="0"/>
                </a:rPr>
                <a:t>k</a:t>
              </a:r>
              <a:r>
                <a:rPr lang="en-US" altLang="en-US" sz="3200" b="0" dirty="0" smtClean="0">
                  <a:latin typeface="Arial" pitchFamily="34" charset="0"/>
                </a:rPr>
                <a:t> </a:t>
              </a:r>
              <a:r>
                <a:rPr lang="en-US" altLang="en-US" sz="3200" b="0" dirty="0" err="1" smtClean="0">
                  <a:latin typeface="Symbol" pitchFamily="18" charset="2"/>
                </a:rPr>
                <a:t>a</a:t>
              </a:r>
              <a:r>
                <a:rPr lang="en-US" altLang="en-US" sz="3200" baseline="-25000" dirty="0" err="1">
                  <a:latin typeface="Arial" pitchFamily="34" charset="0"/>
                </a:rPr>
                <a:t>k</a:t>
              </a:r>
              <a:r>
                <a:rPr lang="en-US" altLang="en-US" sz="3200" b="0" dirty="0" smtClean="0">
                  <a:latin typeface="Arial" pitchFamily="34" charset="0"/>
                </a:rPr>
                <a:t> </a:t>
              </a:r>
              <a:r>
                <a:rPr lang="en-US" altLang="en-US" sz="3200" b="0" dirty="0" smtClean="0"/>
                <a:t>k</a:t>
              </a:r>
              <a:r>
                <a:rPr lang="en-US" altLang="en-US" sz="3200" b="0" dirty="0" smtClean="0">
                  <a:latin typeface="Arial" pitchFamily="34" charset="0"/>
                </a:rPr>
                <a:t>(</a:t>
              </a:r>
              <a:r>
                <a:rPr lang="en-US" altLang="en-US" sz="3200" b="1" dirty="0" err="1" smtClean="0">
                  <a:latin typeface="Symbol" panose="05050102010706020507" pitchFamily="18" charset="2"/>
                </a:rPr>
                <a:t>m</a:t>
              </a:r>
              <a:r>
                <a:rPr lang="en-US" altLang="en-US" sz="3200" baseline="30000" dirty="0" err="1" smtClean="0">
                  <a:latin typeface="Arial" pitchFamily="34" charset="0"/>
                </a:rPr>
                <a:t>k</a:t>
              </a:r>
              <a:r>
                <a:rPr lang="en-US" altLang="en-US" sz="3200" b="0" dirty="0" smtClean="0">
                  <a:latin typeface="Arial" pitchFamily="34" charset="0"/>
                </a:rPr>
                <a:t>, </a:t>
              </a:r>
              <a:r>
                <a:rPr lang="en-US" altLang="en-US" sz="3200" b="1" dirty="0" smtClean="0">
                  <a:latin typeface="Arial" pitchFamily="34" charset="0"/>
                </a:rPr>
                <a:t>x</a:t>
              </a:r>
              <a:r>
                <a:rPr lang="en-US" altLang="en-US" sz="3200" b="0" dirty="0">
                  <a:latin typeface="Arial" pitchFamily="34" charset="0"/>
                </a:rPr>
                <a:t>) </a:t>
              </a:r>
              <a:r>
                <a:rPr lang="en-US" altLang="en-US" sz="3200" b="0" dirty="0">
                  <a:solidFill>
                    <a:schemeClr val="bg1">
                      <a:lumMod val="75000"/>
                    </a:schemeClr>
                  </a:solidFill>
                  <a:latin typeface="Arial" pitchFamily="34" charset="0"/>
                </a:rPr>
                <a:t>+ b</a:t>
              </a:r>
            </a:p>
          </p:txBody>
        </p:sp>
        <p:grpSp>
          <p:nvGrpSpPr>
            <p:cNvPr id="113709" name="Group 45"/>
            <p:cNvGrpSpPr>
              <a:grpSpLocks/>
            </p:cNvGrpSpPr>
            <p:nvPr/>
          </p:nvGrpSpPr>
          <p:grpSpPr bwMode="auto">
            <a:xfrm>
              <a:off x="1248" y="1008"/>
              <a:ext cx="655" cy="384"/>
              <a:chOff x="1248" y="1008"/>
              <a:chExt cx="655" cy="384"/>
            </a:xfrm>
          </p:grpSpPr>
          <p:sp>
            <p:nvSpPr>
              <p:cNvPr id="113697" name="AutoShape 33"/>
              <p:cNvSpPr>
                <a:spLocks noChangeArrowheads="1"/>
              </p:cNvSpPr>
              <p:nvPr/>
            </p:nvSpPr>
            <p:spPr bwMode="auto">
              <a:xfrm>
                <a:off x="1248" y="1008"/>
                <a:ext cx="624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674" name="Text Box 10"/>
              <p:cNvSpPr txBox="1">
                <a:spLocks noChangeArrowheads="1"/>
              </p:cNvSpPr>
              <p:nvPr/>
            </p:nvSpPr>
            <p:spPr bwMode="auto">
              <a:xfrm>
                <a:off x="1248" y="1056"/>
                <a:ext cx="655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1" hangingPunct="1"/>
                <a:r>
                  <a:rPr lang="en-US" altLang="en-US" sz="2400" b="0" dirty="0" smtClean="0"/>
                  <a:t>k(</a:t>
                </a:r>
                <a:r>
                  <a:rPr lang="en-US" altLang="en-US" sz="2400" b="1" dirty="0" smtClean="0">
                    <a:latin typeface="Symbol" panose="05050102010706020507" pitchFamily="18" charset="2"/>
                  </a:rPr>
                  <a:t>m</a:t>
                </a:r>
                <a:r>
                  <a:rPr lang="en-US" altLang="en-US" sz="2400" b="0" baseline="30000" dirty="0" smtClean="0"/>
                  <a:t>1</a:t>
                </a:r>
                <a:r>
                  <a:rPr lang="en-US" altLang="en-US" sz="2400" dirty="0" smtClean="0"/>
                  <a:t>,</a:t>
                </a:r>
                <a:r>
                  <a:rPr lang="en-US" altLang="en-US" sz="2400" b="1" dirty="0" smtClean="0"/>
                  <a:t>x</a:t>
                </a:r>
                <a:r>
                  <a:rPr lang="en-US" altLang="en-US" sz="2400" b="0" dirty="0"/>
                  <a:t>)</a:t>
                </a:r>
              </a:p>
            </p:txBody>
          </p:sp>
        </p:grpSp>
        <p:sp>
          <p:nvSpPr>
            <p:cNvPr id="113675" name="Rectangle 11"/>
            <p:cNvSpPr>
              <a:spLocks noChangeArrowheads="1"/>
            </p:cNvSpPr>
            <p:nvPr/>
          </p:nvSpPr>
          <p:spPr bwMode="auto">
            <a:xfrm>
              <a:off x="1248" y="3648"/>
              <a:ext cx="432" cy="43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6" name="Text Box 12"/>
            <p:cNvSpPr txBox="1">
              <a:spLocks noChangeArrowheads="1"/>
            </p:cNvSpPr>
            <p:nvPr/>
          </p:nvSpPr>
          <p:spPr bwMode="auto">
            <a:xfrm>
              <a:off x="1392" y="3696"/>
              <a:ext cx="240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en-US" sz="2400" b="0"/>
                <a:t>1</a:t>
              </a:r>
            </a:p>
          </p:txBody>
        </p:sp>
        <p:sp>
          <p:nvSpPr>
            <p:cNvPr id="113677" name="Oval 13"/>
            <p:cNvSpPr>
              <a:spLocks noChangeArrowheads="1"/>
            </p:cNvSpPr>
            <p:nvPr/>
          </p:nvSpPr>
          <p:spPr bwMode="auto">
            <a:xfrm>
              <a:off x="1440" y="2256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8" name="Oval 14"/>
            <p:cNvSpPr>
              <a:spLocks noChangeArrowheads="1"/>
            </p:cNvSpPr>
            <p:nvPr/>
          </p:nvSpPr>
          <p:spPr bwMode="auto">
            <a:xfrm>
              <a:off x="1440" y="2448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9" name="Oval 15"/>
            <p:cNvSpPr>
              <a:spLocks noChangeArrowheads="1"/>
            </p:cNvSpPr>
            <p:nvPr/>
          </p:nvSpPr>
          <p:spPr bwMode="auto">
            <a:xfrm>
              <a:off x="1440" y="2640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0" name="Rectangle 16"/>
            <p:cNvSpPr>
              <a:spLocks noChangeArrowheads="1"/>
            </p:cNvSpPr>
            <p:nvPr/>
          </p:nvSpPr>
          <p:spPr bwMode="auto">
            <a:xfrm>
              <a:off x="288" y="1008"/>
              <a:ext cx="432" cy="43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1" name="Text Box 17"/>
            <p:cNvSpPr txBox="1">
              <a:spLocks noChangeArrowheads="1"/>
            </p:cNvSpPr>
            <p:nvPr/>
          </p:nvSpPr>
          <p:spPr bwMode="auto">
            <a:xfrm>
              <a:off x="375" y="1034"/>
              <a:ext cx="284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2400" b="0" dirty="0"/>
                <a:t>x</a:t>
              </a:r>
              <a:r>
                <a:rPr lang="en-US" altLang="en-US" sz="2400" b="0" baseline="-25000" dirty="0"/>
                <a:t>1</a:t>
              </a:r>
            </a:p>
          </p:txBody>
        </p:sp>
        <p:sp>
          <p:nvSpPr>
            <p:cNvPr id="113682" name="Rectangle 18"/>
            <p:cNvSpPr>
              <a:spLocks noChangeArrowheads="1"/>
            </p:cNvSpPr>
            <p:nvPr/>
          </p:nvSpPr>
          <p:spPr bwMode="auto">
            <a:xfrm>
              <a:off x="288" y="1584"/>
              <a:ext cx="432" cy="43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3" name="Text Box 19"/>
            <p:cNvSpPr txBox="1">
              <a:spLocks noChangeArrowheads="1"/>
            </p:cNvSpPr>
            <p:nvPr/>
          </p:nvSpPr>
          <p:spPr bwMode="auto">
            <a:xfrm>
              <a:off x="375" y="1610"/>
              <a:ext cx="284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2400" b="0"/>
                <a:t>x</a:t>
              </a:r>
              <a:r>
                <a:rPr lang="en-US" altLang="en-US" sz="2400" b="0" baseline="-25000"/>
                <a:t>2</a:t>
              </a:r>
            </a:p>
          </p:txBody>
        </p:sp>
        <p:sp>
          <p:nvSpPr>
            <p:cNvPr id="113684" name="Rectangle 20"/>
            <p:cNvSpPr>
              <a:spLocks noChangeArrowheads="1"/>
            </p:cNvSpPr>
            <p:nvPr/>
          </p:nvSpPr>
          <p:spPr bwMode="auto">
            <a:xfrm>
              <a:off x="288" y="2880"/>
              <a:ext cx="432" cy="43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5" name="Text Box 21"/>
            <p:cNvSpPr txBox="1">
              <a:spLocks noChangeArrowheads="1"/>
            </p:cNvSpPr>
            <p:nvPr/>
          </p:nvSpPr>
          <p:spPr bwMode="auto">
            <a:xfrm>
              <a:off x="384" y="2928"/>
              <a:ext cx="284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altLang="en-US" sz="2400" b="0"/>
                <a:t>x</a:t>
              </a:r>
              <a:r>
                <a:rPr lang="en-US" altLang="en-US" sz="2400" b="0" baseline="-25000"/>
                <a:t>n</a:t>
              </a:r>
            </a:p>
          </p:txBody>
        </p:sp>
        <p:sp>
          <p:nvSpPr>
            <p:cNvPr id="113686" name="Oval 22"/>
            <p:cNvSpPr>
              <a:spLocks noChangeArrowheads="1"/>
            </p:cNvSpPr>
            <p:nvPr/>
          </p:nvSpPr>
          <p:spPr bwMode="auto">
            <a:xfrm>
              <a:off x="480" y="2256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7" name="Oval 23"/>
            <p:cNvSpPr>
              <a:spLocks noChangeArrowheads="1"/>
            </p:cNvSpPr>
            <p:nvPr/>
          </p:nvSpPr>
          <p:spPr bwMode="auto">
            <a:xfrm>
              <a:off x="480" y="2448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8" name="Oval 24"/>
            <p:cNvSpPr>
              <a:spLocks noChangeArrowheads="1"/>
            </p:cNvSpPr>
            <p:nvPr/>
          </p:nvSpPr>
          <p:spPr bwMode="auto">
            <a:xfrm>
              <a:off x="480" y="2640"/>
              <a:ext cx="48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89" name="Line 25"/>
            <p:cNvSpPr>
              <a:spLocks noChangeShapeType="1"/>
            </p:cNvSpPr>
            <p:nvPr/>
          </p:nvSpPr>
          <p:spPr bwMode="auto">
            <a:xfrm flipV="1">
              <a:off x="720" y="1248"/>
              <a:ext cx="528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0" name="Line 26"/>
            <p:cNvSpPr>
              <a:spLocks noChangeShapeType="1"/>
            </p:cNvSpPr>
            <p:nvPr/>
          </p:nvSpPr>
          <p:spPr bwMode="auto">
            <a:xfrm flipV="1">
              <a:off x="720" y="1200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1" name="Line 27"/>
            <p:cNvSpPr>
              <a:spLocks noChangeShapeType="1"/>
            </p:cNvSpPr>
            <p:nvPr/>
          </p:nvSpPr>
          <p:spPr bwMode="auto">
            <a:xfrm>
              <a:off x="720" y="120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2" name="Line 28"/>
            <p:cNvSpPr>
              <a:spLocks noChangeShapeType="1"/>
            </p:cNvSpPr>
            <p:nvPr/>
          </p:nvSpPr>
          <p:spPr bwMode="auto">
            <a:xfrm>
              <a:off x="720" y="1200"/>
              <a:ext cx="52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3" name="Line 29"/>
            <p:cNvSpPr>
              <a:spLocks noChangeShapeType="1"/>
            </p:cNvSpPr>
            <p:nvPr/>
          </p:nvSpPr>
          <p:spPr bwMode="auto">
            <a:xfrm>
              <a:off x="720" y="177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4" name="Line 30"/>
            <p:cNvSpPr>
              <a:spLocks noChangeShapeType="1"/>
            </p:cNvSpPr>
            <p:nvPr/>
          </p:nvSpPr>
          <p:spPr bwMode="auto">
            <a:xfrm flipV="1">
              <a:off x="720" y="1824"/>
              <a:ext cx="48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5" name="Line 31"/>
            <p:cNvSpPr>
              <a:spLocks noChangeShapeType="1"/>
            </p:cNvSpPr>
            <p:nvPr/>
          </p:nvSpPr>
          <p:spPr bwMode="auto">
            <a:xfrm>
              <a:off x="720" y="1200"/>
              <a:ext cx="528" cy="21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696" name="Line 32"/>
            <p:cNvSpPr>
              <a:spLocks noChangeShapeType="1"/>
            </p:cNvSpPr>
            <p:nvPr/>
          </p:nvSpPr>
          <p:spPr bwMode="auto">
            <a:xfrm>
              <a:off x="720" y="3120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02" name="Oval 38"/>
            <p:cNvSpPr>
              <a:spLocks noChangeArrowheads="1"/>
            </p:cNvSpPr>
            <p:nvPr/>
          </p:nvSpPr>
          <p:spPr bwMode="auto">
            <a:xfrm>
              <a:off x="2928" y="1248"/>
              <a:ext cx="1968" cy="1920"/>
            </a:xfrm>
            <a:prstGeom prst="ellipse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3" name="Text Box 39"/>
            <p:cNvSpPr txBox="1">
              <a:spLocks noChangeArrowheads="1"/>
            </p:cNvSpPr>
            <p:nvPr/>
          </p:nvSpPr>
          <p:spPr bwMode="auto">
            <a:xfrm>
              <a:off x="3600" y="1776"/>
              <a:ext cx="816" cy="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en-US" sz="8000" b="0">
                  <a:latin typeface="Symbol" pitchFamily="18" charset="2"/>
                </a:rPr>
                <a:t>S</a:t>
              </a:r>
            </a:p>
          </p:txBody>
        </p:sp>
        <p:sp>
          <p:nvSpPr>
            <p:cNvPr id="113704" name="Oval 40"/>
            <p:cNvSpPr>
              <a:spLocks noChangeArrowheads="1"/>
            </p:cNvSpPr>
            <p:nvPr/>
          </p:nvSpPr>
          <p:spPr bwMode="auto">
            <a:xfrm>
              <a:off x="2064" y="1296"/>
              <a:ext cx="432" cy="4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en-US" altLang="en-US" sz="2400" b="0">
                  <a:latin typeface="Symbol" pitchFamily="18" charset="2"/>
                </a:rPr>
                <a:t>a</a:t>
              </a:r>
              <a:r>
                <a:rPr lang="en-US" altLang="en-US" sz="2400" b="0" baseline="-25000"/>
                <a:t>1</a:t>
              </a:r>
            </a:p>
          </p:txBody>
        </p:sp>
        <p:sp>
          <p:nvSpPr>
            <p:cNvPr id="113705" name="Oval 41"/>
            <p:cNvSpPr>
              <a:spLocks noChangeArrowheads="1"/>
            </p:cNvSpPr>
            <p:nvPr/>
          </p:nvSpPr>
          <p:spPr bwMode="auto">
            <a:xfrm>
              <a:off x="2064" y="1680"/>
              <a:ext cx="432" cy="4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en-US" altLang="en-US" sz="2400" b="0">
                  <a:latin typeface="Symbol" pitchFamily="18" charset="2"/>
                </a:rPr>
                <a:t>a</a:t>
              </a:r>
              <a:r>
                <a:rPr lang="en-US" altLang="en-US" sz="2400" b="0" baseline="-25000"/>
                <a:t>2</a:t>
              </a:r>
            </a:p>
          </p:txBody>
        </p:sp>
        <p:sp>
          <p:nvSpPr>
            <p:cNvPr id="113706" name="Oval 42"/>
            <p:cNvSpPr>
              <a:spLocks noChangeArrowheads="1"/>
            </p:cNvSpPr>
            <p:nvPr/>
          </p:nvSpPr>
          <p:spPr bwMode="auto">
            <a:xfrm>
              <a:off x="2064" y="2784"/>
              <a:ext cx="432" cy="4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en-US" altLang="en-US" sz="2400" b="0" dirty="0" err="1" smtClean="0">
                  <a:latin typeface="Symbol" pitchFamily="18" charset="2"/>
                </a:rPr>
                <a:t>a</a:t>
              </a:r>
              <a:r>
                <a:rPr lang="en-US" altLang="en-US" sz="2400" baseline="-25000" dirty="0" err="1"/>
                <a:t>N</a:t>
              </a:r>
              <a:endParaRPr lang="en-US" altLang="en-US" sz="2400" b="0" baseline="-25000" dirty="0"/>
            </a:p>
          </p:txBody>
        </p:sp>
        <p:sp>
          <p:nvSpPr>
            <p:cNvPr id="113707" name="Oval 43"/>
            <p:cNvSpPr>
              <a:spLocks noChangeArrowheads="1"/>
            </p:cNvSpPr>
            <p:nvPr/>
          </p:nvSpPr>
          <p:spPr bwMode="auto">
            <a:xfrm>
              <a:off x="2064" y="3168"/>
              <a:ext cx="432" cy="432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en-US" altLang="en-US" sz="2400" b="0"/>
                <a:t>b</a:t>
              </a:r>
              <a:endParaRPr lang="en-US" altLang="en-US" sz="2400" b="0" baseline="-25000"/>
            </a:p>
          </p:txBody>
        </p:sp>
        <p:grpSp>
          <p:nvGrpSpPr>
            <p:cNvPr id="113710" name="Group 46"/>
            <p:cNvGrpSpPr>
              <a:grpSpLocks/>
            </p:cNvGrpSpPr>
            <p:nvPr/>
          </p:nvGrpSpPr>
          <p:grpSpPr bwMode="auto">
            <a:xfrm>
              <a:off x="1248" y="1584"/>
              <a:ext cx="655" cy="384"/>
              <a:chOff x="1248" y="1008"/>
              <a:chExt cx="655" cy="384"/>
            </a:xfrm>
          </p:grpSpPr>
          <p:sp>
            <p:nvSpPr>
              <p:cNvPr id="113711" name="AutoShape 47"/>
              <p:cNvSpPr>
                <a:spLocks noChangeArrowheads="1"/>
              </p:cNvSpPr>
              <p:nvPr/>
            </p:nvSpPr>
            <p:spPr bwMode="auto">
              <a:xfrm>
                <a:off x="1248" y="1008"/>
                <a:ext cx="624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12" name="Text Box 48"/>
              <p:cNvSpPr txBox="1">
                <a:spLocks noChangeArrowheads="1"/>
              </p:cNvSpPr>
              <p:nvPr/>
            </p:nvSpPr>
            <p:spPr bwMode="auto">
              <a:xfrm>
                <a:off x="1248" y="1055"/>
                <a:ext cx="655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0" dirty="0" smtClean="0"/>
                  <a:t>k(</a:t>
                </a:r>
                <a:r>
                  <a:rPr lang="en-US" altLang="en-US" sz="2400" b="1" dirty="0">
                    <a:latin typeface="Symbol" panose="05050102010706020507" pitchFamily="18" charset="2"/>
                  </a:rPr>
                  <a:t>m</a:t>
                </a:r>
                <a:r>
                  <a:rPr lang="en-US" altLang="en-US" sz="2400" b="0" baseline="30000" dirty="0" smtClean="0"/>
                  <a:t>2</a:t>
                </a:r>
                <a:r>
                  <a:rPr lang="en-US" altLang="en-US" sz="2400" dirty="0" smtClean="0"/>
                  <a:t>,</a:t>
                </a:r>
                <a:r>
                  <a:rPr lang="en-US" altLang="en-US" sz="2400" b="1" dirty="0" smtClean="0"/>
                  <a:t>x</a:t>
                </a:r>
                <a:r>
                  <a:rPr lang="en-US" altLang="en-US" sz="2400" b="0" dirty="0"/>
                  <a:t>)</a:t>
                </a:r>
              </a:p>
            </p:txBody>
          </p:sp>
        </p:grpSp>
        <p:grpSp>
          <p:nvGrpSpPr>
            <p:cNvPr id="113713" name="Group 49"/>
            <p:cNvGrpSpPr>
              <a:grpSpLocks/>
            </p:cNvGrpSpPr>
            <p:nvPr/>
          </p:nvGrpSpPr>
          <p:grpSpPr bwMode="auto">
            <a:xfrm>
              <a:off x="1248" y="3120"/>
              <a:ext cx="744" cy="384"/>
              <a:chOff x="1248" y="1008"/>
              <a:chExt cx="744" cy="384"/>
            </a:xfrm>
          </p:grpSpPr>
          <p:sp>
            <p:nvSpPr>
              <p:cNvPr id="113714" name="AutoShape 50"/>
              <p:cNvSpPr>
                <a:spLocks noChangeArrowheads="1"/>
              </p:cNvSpPr>
              <p:nvPr/>
            </p:nvSpPr>
            <p:spPr bwMode="auto">
              <a:xfrm>
                <a:off x="1248" y="1008"/>
                <a:ext cx="705" cy="384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15" name="Text Box 51"/>
              <p:cNvSpPr txBox="1">
                <a:spLocks noChangeArrowheads="1"/>
              </p:cNvSpPr>
              <p:nvPr/>
            </p:nvSpPr>
            <p:spPr bwMode="auto">
              <a:xfrm>
                <a:off x="1248" y="1056"/>
                <a:ext cx="74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b="0" dirty="0" smtClean="0"/>
                  <a:t>k(</a:t>
                </a:r>
                <a:r>
                  <a:rPr lang="en-US" altLang="en-US" sz="2400" b="1" dirty="0" err="1" smtClean="0">
                    <a:latin typeface="Symbol" panose="05050102010706020507" pitchFamily="18" charset="2"/>
                  </a:rPr>
                  <a:t>m</a:t>
                </a:r>
                <a:r>
                  <a:rPr lang="en-US" altLang="en-US" sz="2400" b="0" baseline="30000" dirty="0" err="1" smtClean="0"/>
                  <a:t>NC</a:t>
                </a:r>
                <a:r>
                  <a:rPr lang="en-US" altLang="en-US" sz="2400" dirty="0" err="1" smtClean="0"/>
                  <a:t>,</a:t>
                </a:r>
                <a:r>
                  <a:rPr lang="en-US" altLang="en-US" sz="2400" b="1" dirty="0" err="1" smtClean="0"/>
                  <a:t>x</a:t>
                </a:r>
                <a:r>
                  <a:rPr lang="en-US" altLang="en-US" sz="2400" b="0" dirty="0"/>
                  <a:t>)</a:t>
                </a:r>
              </a:p>
            </p:txBody>
          </p:sp>
        </p:grpSp>
        <p:grpSp>
          <p:nvGrpSpPr>
            <p:cNvPr id="113716" name="Group 52"/>
            <p:cNvGrpSpPr>
              <a:grpSpLocks/>
            </p:cNvGrpSpPr>
            <p:nvPr/>
          </p:nvGrpSpPr>
          <p:grpSpPr bwMode="auto">
            <a:xfrm>
              <a:off x="4944" y="1872"/>
              <a:ext cx="480" cy="624"/>
              <a:chOff x="4944" y="1872"/>
              <a:chExt cx="480" cy="624"/>
            </a:xfrm>
          </p:grpSpPr>
          <p:sp>
            <p:nvSpPr>
              <p:cNvPr id="113717" name="Line 53"/>
              <p:cNvSpPr>
                <a:spLocks noChangeShapeType="1"/>
              </p:cNvSpPr>
              <p:nvPr/>
            </p:nvSpPr>
            <p:spPr bwMode="auto">
              <a:xfrm>
                <a:off x="4944" y="2496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18" name="Line 54"/>
              <p:cNvSpPr>
                <a:spLocks noChangeShapeType="1"/>
              </p:cNvSpPr>
              <p:nvPr/>
            </p:nvSpPr>
            <p:spPr bwMode="auto">
              <a:xfrm flipV="1">
                <a:off x="5184" y="1872"/>
                <a:ext cx="0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19" name="Line 55"/>
              <p:cNvSpPr>
                <a:spLocks noChangeShapeType="1"/>
              </p:cNvSpPr>
              <p:nvPr/>
            </p:nvSpPr>
            <p:spPr bwMode="auto">
              <a:xfrm>
                <a:off x="5184" y="1872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720" name="Text Box 56"/>
            <p:cNvSpPr txBox="1">
              <a:spLocks noChangeArrowheads="1"/>
            </p:cNvSpPr>
            <p:nvPr/>
          </p:nvSpPr>
          <p:spPr bwMode="auto">
            <a:xfrm>
              <a:off x="2304" y="3743"/>
              <a:ext cx="3456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en-US" altLang="en-US" sz="2400" b="0"/>
                <a:t>k(. ,. ) is a similarity measure or “kernel”.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f(</a:t>
            </a:r>
            <a:r>
              <a:rPr lang="en-US" b="1" dirty="0" smtClean="0"/>
              <a:t>x</a:t>
            </a:r>
            <a:r>
              <a:rPr lang="en-US" dirty="0" smtClean="0"/>
              <a:t>) = </a:t>
            </a:r>
            <a:r>
              <a:rPr lang="en-US" sz="4000" dirty="0" err="1" smtClean="0">
                <a:latin typeface="Symbol" panose="05050102010706020507" pitchFamily="18" charset="2"/>
              </a:rPr>
              <a:t>S</a:t>
            </a:r>
            <a:r>
              <a:rPr lang="en-US" sz="4000" baseline="-25000" dirty="0" err="1" smtClean="0"/>
              <a:t>k</a:t>
            </a:r>
            <a:r>
              <a:rPr lang="en-US" sz="4000" baseline="-25000" dirty="0" smtClean="0"/>
              <a:t>=1:Nc</a:t>
            </a:r>
            <a:r>
              <a:rPr lang="en-US" baseline="-25000" dirty="0" smtClean="0">
                <a:solidFill>
                  <a:srgbClr val="0066FF"/>
                </a:solidFill>
              </a:rPr>
              <a:t> </a:t>
            </a:r>
            <a:r>
              <a:rPr lang="en-US" altLang="en-US" dirty="0" err="1" smtClean="0">
                <a:latin typeface="Symbol" panose="05050102010706020507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</a:t>
            </a:r>
            <a:r>
              <a:rPr lang="en-US" altLang="en-US" dirty="0"/>
              <a:t>k</a:t>
            </a:r>
            <a:r>
              <a:rPr lang="en-US" altLang="en-US" dirty="0">
                <a:latin typeface="Arial" pitchFamily="34" charset="0"/>
              </a:rPr>
              <a:t>(</a:t>
            </a:r>
            <a:r>
              <a:rPr lang="en-US" altLang="en-US" b="1" dirty="0" err="1">
                <a:latin typeface="Symbol" panose="05050102010706020507" pitchFamily="18" charset="2"/>
              </a:rPr>
              <a:t>m</a:t>
            </a:r>
            <a:r>
              <a:rPr lang="en-US" altLang="en-US" baseline="30000" dirty="0" err="1">
                <a:latin typeface="Arial" pitchFamily="34" charset="0"/>
              </a:rPr>
              <a:t>k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b="1" dirty="0">
                <a:latin typeface="Arial" pitchFamily="34" charset="0"/>
              </a:rPr>
              <a:t>x</a:t>
            </a:r>
            <a:r>
              <a:rPr lang="en-US" altLang="en-US" dirty="0">
                <a:latin typeface="Arial" pitchFamily="34" charset="0"/>
              </a:rPr>
              <a:t>)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</a:rPr>
              <a:t>+ b</a:t>
            </a:r>
          </a:p>
          <a:p>
            <a:pPr marL="0" indent="0">
              <a:buNone/>
            </a:pPr>
            <a:endParaRPr lang="en-US" altLang="en-US" dirty="0" smtClean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66FF"/>
                </a:solidFill>
              </a:rPr>
              <a:t>		      k</a:t>
            </a:r>
            <a:r>
              <a:rPr lang="en-US" altLang="en-US" dirty="0" smtClean="0">
                <a:solidFill>
                  <a:srgbClr val="0066FF"/>
                </a:solidFill>
                <a:latin typeface="Arial" pitchFamily="34" charset="0"/>
              </a:rPr>
              <a:t>(</a:t>
            </a:r>
            <a:r>
              <a:rPr lang="en-US" altLang="en-US" b="1" dirty="0" err="1" smtClean="0">
                <a:solidFill>
                  <a:srgbClr val="0066FF"/>
                </a:solidFill>
                <a:latin typeface="Symbol" panose="05050102010706020507" pitchFamily="18" charset="2"/>
              </a:rPr>
              <a:t>m</a:t>
            </a:r>
            <a:r>
              <a:rPr lang="en-US" altLang="en-US" baseline="30000" dirty="0" err="1" smtClean="0">
                <a:solidFill>
                  <a:srgbClr val="0066FF"/>
                </a:solidFill>
                <a:latin typeface="Arial" pitchFamily="34" charset="0"/>
              </a:rPr>
              <a:t>k</a:t>
            </a:r>
            <a:r>
              <a:rPr lang="en-US" altLang="en-US" dirty="0">
                <a:solidFill>
                  <a:srgbClr val="0066FF"/>
                </a:solidFill>
                <a:latin typeface="Arial" pitchFamily="34" charset="0"/>
              </a:rPr>
              <a:t>, </a:t>
            </a:r>
            <a:r>
              <a:rPr lang="en-US" altLang="en-US" b="1" dirty="0">
                <a:solidFill>
                  <a:srgbClr val="0066FF"/>
                </a:solidFill>
                <a:latin typeface="Arial" pitchFamily="34" charset="0"/>
              </a:rPr>
              <a:t>x</a:t>
            </a:r>
            <a:r>
              <a:rPr lang="en-US" altLang="en-US" dirty="0">
                <a:solidFill>
                  <a:srgbClr val="0066FF"/>
                </a:solidFill>
                <a:latin typeface="Arial" pitchFamily="34" charset="0"/>
              </a:rPr>
              <a:t>) </a:t>
            </a:r>
            <a:r>
              <a:rPr lang="en-US" altLang="en-US" dirty="0" smtClean="0">
                <a:solidFill>
                  <a:srgbClr val="0066FF"/>
                </a:solidFill>
                <a:latin typeface="Arial" pitchFamily="34" charset="0"/>
              </a:rPr>
              <a:t>= </a:t>
            </a:r>
            <a:r>
              <a:rPr lang="en-US" dirty="0" err="1" smtClean="0">
                <a:solidFill>
                  <a:srgbClr val="0066FF"/>
                </a:solidFill>
              </a:rPr>
              <a:t>exp</a:t>
            </a:r>
            <a:r>
              <a:rPr lang="en-US" dirty="0">
                <a:solidFill>
                  <a:srgbClr val="0066FF"/>
                </a:solidFill>
              </a:rPr>
              <a:t>(-</a:t>
            </a:r>
            <a:r>
              <a:rPr lang="en-US" altLang="en-US" dirty="0">
                <a:solidFill>
                  <a:srgbClr val="0066FF"/>
                </a:solidFill>
              </a:rPr>
              <a:t>ǁ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dirty="0">
                <a:solidFill>
                  <a:srgbClr val="0066FF"/>
                </a:solidFill>
              </a:rPr>
              <a:t>-</a:t>
            </a:r>
            <a:r>
              <a:rPr lang="en-US" altLang="en-US" b="1" dirty="0">
                <a:solidFill>
                  <a:srgbClr val="0066FF"/>
                </a:solidFill>
                <a:latin typeface="Symbol" panose="05050102010706020507" pitchFamily="18" charset="2"/>
              </a:rPr>
              <a:t>m</a:t>
            </a:r>
            <a:r>
              <a:rPr lang="en-US" altLang="en-US" baseline="-25000" dirty="0">
                <a:solidFill>
                  <a:srgbClr val="0066FF"/>
                </a:solidFill>
              </a:rPr>
              <a:t>k</a:t>
            </a:r>
            <a:r>
              <a:rPr lang="en-US" altLang="en-US" dirty="0">
                <a:solidFill>
                  <a:srgbClr val="0066FF"/>
                </a:solidFill>
              </a:rPr>
              <a:t>ǁ</a:t>
            </a:r>
            <a:r>
              <a:rPr lang="en-US" altLang="en-US" baseline="30000" dirty="0">
                <a:solidFill>
                  <a:srgbClr val="0066FF"/>
                </a:solidFill>
              </a:rPr>
              <a:t>2</a:t>
            </a:r>
            <a:r>
              <a:rPr lang="en-US" altLang="en-US" dirty="0">
                <a:solidFill>
                  <a:srgbClr val="0066FF"/>
                </a:solidFill>
              </a:rPr>
              <a:t>/2</a:t>
            </a:r>
            <a:r>
              <a:rPr lang="en-US" altLang="en-US" dirty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>
                <a:solidFill>
                  <a:srgbClr val="0066FF"/>
                </a:solidFill>
              </a:rPr>
              <a:t>2</a:t>
            </a:r>
            <a:r>
              <a:rPr lang="en-US" altLang="en-US" dirty="0" smtClean="0">
                <a:solidFill>
                  <a:srgbClr val="0066FF"/>
                </a:solidFill>
              </a:rPr>
              <a:t>)       </a:t>
            </a:r>
            <a:r>
              <a:rPr lang="en-US" altLang="en-US" sz="2800" dirty="0" smtClean="0">
                <a:solidFill>
                  <a:srgbClr val="0066FF"/>
                </a:solidFill>
              </a:rPr>
              <a:t>Gaussian kernel</a:t>
            </a:r>
          </a:p>
          <a:p>
            <a:pPr marL="0" indent="0">
              <a:buNone/>
            </a:pP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b="1" dirty="0" smtClean="0"/>
              <a:t>Parameters: </a:t>
            </a:r>
          </a:p>
          <a:p>
            <a:pPr lvl="1"/>
            <a:r>
              <a:rPr lang="en-US" altLang="en-US" dirty="0" err="1" smtClean="0"/>
              <a:t>Nc</a:t>
            </a:r>
            <a:r>
              <a:rPr lang="en-US" altLang="en-US" dirty="0" smtClean="0">
                <a:solidFill>
                  <a:srgbClr val="0066FF"/>
                </a:solidFill>
              </a:rPr>
              <a:t> = number of clusters</a:t>
            </a:r>
          </a:p>
          <a:p>
            <a:pPr lvl="1"/>
            <a:r>
              <a:rPr lang="en-US" altLang="en-US" b="1" dirty="0" err="1" smtClean="0">
                <a:latin typeface="Symbol" panose="05050102010706020507" pitchFamily="18" charset="2"/>
              </a:rPr>
              <a:t>m</a:t>
            </a:r>
            <a:r>
              <a:rPr lang="en-US" altLang="en-US" baseline="-25000" dirty="0" err="1" smtClean="0"/>
              <a:t>k</a:t>
            </a:r>
            <a:r>
              <a:rPr lang="en-US" altLang="en-US" dirty="0">
                <a:solidFill>
                  <a:srgbClr val="0066FF"/>
                </a:solidFill>
              </a:rPr>
              <a:t>= </a:t>
            </a:r>
            <a:r>
              <a:rPr lang="en-US" altLang="en-US" dirty="0" smtClean="0">
                <a:solidFill>
                  <a:srgbClr val="0066FF"/>
                </a:solidFill>
              </a:rPr>
              <a:t>cluster centers</a:t>
            </a:r>
          </a:p>
          <a:p>
            <a:pPr lvl="1"/>
            <a:r>
              <a:rPr lang="en-US" altLang="en-US" dirty="0" err="1" smtClean="0">
                <a:latin typeface="Symbol" panose="05050102010706020507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</a:t>
            </a:r>
            <a:r>
              <a:rPr lang="en-US" altLang="en-US" dirty="0">
                <a:solidFill>
                  <a:srgbClr val="0066FF"/>
                </a:solidFill>
              </a:rPr>
              <a:t>= cluster </a:t>
            </a:r>
            <a:r>
              <a:rPr lang="en-US" altLang="en-US" dirty="0" smtClean="0">
                <a:solidFill>
                  <a:srgbClr val="0066FF"/>
                </a:solidFill>
              </a:rPr>
              <a:t>weights</a:t>
            </a:r>
            <a:endParaRPr lang="en-US" altLang="en-US" baseline="-25000" dirty="0">
              <a:solidFill>
                <a:srgbClr val="0066FF"/>
              </a:solidFill>
            </a:endParaRPr>
          </a:p>
          <a:p>
            <a:pPr lvl="1"/>
            <a:r>
              <a:rPr lang="en-US" altLang="en-US" dirty="0" smtClean="0">
                <a:latin typeface="Symbol" panose="05050102010706020507" pitchFamily="18" charset="2"/>
              </a:rPr>
              <a:t>s </a:t>
            </a:r>
            <a:r>
              <a:rPr lang="en-US" altLang="en-US" dirty="0" smtClean="0">
                <a:solidFill>
                  <a:srgbClr val="0066FF"/>
                </a:solidFill>
              </a:rPr>
              <a:t>= kernel width</a:t>
            </a:r>
          </a:p>
          <a:p>
            <a:pPr>
              <a:buFont typeface="Symbol" pitchFamily="18" charset="2"/>
              <a:buChar char="s"/>
            </a:pP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b="1" dirty="0" smtClean="0"/>
              <a:t>Simple way: 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Fix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.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Fix </a:t>
            </a:r>
            <a:r>
              <a:rPr lang="en-US" altLang="en-US" dirty="0" err="1" smtClean="0"/>
              <a:t>Nc</a:t>
            </a:r>
            <a:r>
              <a:rPr lang="en-US" altLang="en-US" dirty="0" smtClean="0">
                <a:solidFill>
                  <a:srgbClr val="0066FF"/>
                </a:solidFill>
              </a:rPr>
              <a:t> and take </a:t>
            </a:r>
            <a:r>
              <a:rPr lang="en-US" altLang="en-US" dirty="0" err="1" smtClean="0">
                <a:solidFill>
                  <a:srgbClr val="0066FF"/>
                </a:solidFill>
              </a:rPr>
              <a:t>Nc</a:t>
            </a:r>
            <a:r>
              <a:rPr lang="en-US" altLang="en-US" dirty="0" smtClean="0">
                <a:solidFill>
                  <a:srgbClr val="0066FF"/>
                </a:solidFill>
              </a:rPr>
              <a:t>/2 in each class.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In each class run k-means clustering to get the cluster centers </a:t>
            </a:r>
            <a:r>
              <a:rPr lang="en-US" altLang="en-US" b="1" dirty="0">
                <a:latin typeface="Symbol" panose="05050102010706020507" pitchFamily="18" charset="2"/>
              </a:rPr>
              <a:t>m</a:t>
            </a:r>
            <a:r>
              <a:rPr lang="en-US" altLang="en-US" baseline="-25000" dirty="0"/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.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Treat f(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 smtClean="0">
                <a:solidFill>
                  <a:srgbClr val="0066FF"/>
                </a:solidFill>
              </a:rPr>
              <a:t>) as a model linear in its parameters and fit the </a:t>
            </a:r>
            <a:r>
              <a:rPr lang="en-US" altLang="en-US" dirty="0" err="1" smtClean="0">
                <a:latin typeface="Symbol" panose="05050102010706020507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 by gradient descent.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Optimize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 </a:t>
            </a:r>
            <a:r>
              <a:rPr lang="en-US" altLang="en-US" dirty="0" smtClean="0">
                <a:solidFill>
                  <a:srgbClr val="0066FF"/>
                </a:solidFill>
                <a:latin typeface="+mj-lt"/>
              </a:rPr>
              <a:t>a</a:t>
            </a:r>
            <a:r>
              <a:rPr lang="en-US" altLang="en-US" dirty="0" smtClean="0">
                <a:solidFill>
                  <a:srgbClr val="0066FF"/>
                </a:solidFill>
              </a:rPr>
              <a:t>nd </a:t>
            </a:r>
            <a:r>
              <a:rPr lang="en-US" altLang="en-US" dirty="0" err="1" smtClean="0"/>
              <a:t>Nc</a:t>
            </a:r>
            <a:r>
              <a:rPr lang="en-US" altLang="en-US" dirty="0" smtClean="0">
                <a:solidFill>
                  <a:srgbClr val="0066FF"/>
                </a:solidFill>
              </a:rPr>
              <a:t> by cross-validation.</a:t>
            </a:r>
            <a:endParaRPr lang="en-US" altLang="en-US" dirty="0">
              <a:solidFill>
                <a:srgbClr val="00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Covariance matrix </a:t>
            </a:r>
            <a:r>
              <a:rPr lang="en-US" dirty="0">
                <a:latin typeface="Symbol" panose="05050102010706020507" pitchFamily="18" charset="2"/>
              </a:rPr>
              <a:t>S = </a:t>
            </a:r>
            <a:r>
              <a:rPr lang="en-US" dirty="0"/>
              <a:t>X</a:t>
            </a:r>
            <a:r>
              <a:rPr lang="en-US" baseline="30000" dirty="0"/>
              <a:t>T</a:t>
            </a:r>
            <a:r>
              <a:rPr lang="en-US" dirty="0"/>
              <a:t>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</a:t>
            </a:fld>
            <a:endParaRPr lang="en-US" dirty="0"/>
          </a:p>
        </p:txBody>
      </p:sp>
      <p:sp>
        <p:nvSpPr>
          <p:cNvPr id="3078" name="Rounded Rectangle 3077"/>
          <p:cNvSpPr/>
          <p:nvPr/>
        </p:nvSpPr>
        <p:spPr>
          <a:xfrm>
            <a:off x="76200" y="5943600"/>
            <a:ext cx="18012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00" y="1323201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16800" y="5133201"/>
            <a:ext cx="2062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Source: www.intechopen.com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5486400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ymbol" panose="05050102010706020507" pitchFamily="18" charset="2"/>
              </a:rPr>
              <a:t>S = </a:t>
            </a:r>
            <a:r>
              <a:rPr lang="en-US" sz="2800" dirty="0" smtClean="0">
                <a:latin typeface="+mj-lt"/>
              </a:rPr>
              <a:t>X</a:t>
            </a:r>
            <a:r>
              <a:rPr lang="en-US" sz="2800" baseline="30000" dirty="0" smtClean="0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X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covariance matrix (centered data) </a:t>
            </a:r>
            <a:r>
              <a:rPr lang="en-US" sz="2400" i="1" dirty="0" err="1" smtClean="0">
                <a:latin typeface="Symbol" panose="05050102010706020507" pitchFamily="18" charset="2"/>
              </a:rPr>
              <a:t>s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=</a:t>
            </a:r>
            <a:r>
              <a:rPr lang="en-US" dirty="0" smtClean="0"/>
              <a:t>(1/N)</a:t>
            </a:r>
            <a:r>
              <a:rPr lang="en-US" sz="2400" dirty="0" err="1" smtClean="0">
                <a:latin typeface="Symbol" panose="05050102010706020507" pitchFamily="18" charset="2"/>
                <a:cs typeface="Times New Roman" panose="02020603050405020304" pitchFamily="18" charset="0"/>
              </a:rPr>
              <a:t>S</a:t>
            </a:r>
            <a:r>
              <a:rPr lang="en-US" sz="2400" baseline="-25000" dirty="0" err="1" smtClean="0">
                <a:cs typeface="Times New Roman" panose="02020603050405020304" pitchFamily="18" charset="0"/>
              </a:rPr>
              <a:t>k</a:t>
            </a:r>
            <a:r>
              <a:rPr lang="en-US" sz="2400" baseline="-25000" dirty="0" smtClean="0">
                <a:cs typeface="Times New Roman" panose="02020603050405020304" pitchFamily="18" charset="0"/>
              </a:rPr>
              <a:t>=1:N</a:t>
            </a:r>
            <a:r>
              <a:rPr lang="en-US" sz="2400" dirty="0" smtClean="0"/>
              <a:t> (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i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-</a:t>
            </a:r>
            <a:r>
              <a:rPr lang="en-US" sz="2400" dirty="0" smtClean="0">
                <a:latin typeface="Symbol" panose="05050102010706020507" pitchFamily="18" charset="2"/>
              </a:rPr>
              <a:t> m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)(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-</a:t>
            </a:r>
            <a:r>
              <a:rPr lang="en-US" sz="2400" dirty="0" smtClean="0">
                <a:latin typeface="Symbol" panose="05050102010706020507" pitchFamily="18" charset="2"/>
              </a:rPr>
              <a:t> </a:t>
            </a:r>
            <a:r>
              <a:rPr lang="en-US" sz="2400" dirty="0" err="1" smtClean="0">
                <a:latin typeface="Symbol" panose="05050102010706020507" pitchFamily="18" charset="2"/>
              </a:rPr>
              <a:t>m</a:t>
            </a:r>
            <a:r>
              <a:rPr lang="en-US" sz="2400" baseline="-25000" dirty="0" err="1" smtClean="0"/>
              <a:t>xj</a:t>
            </a:r>
            <a:r>
              <a:rPr lang="en-US" sz="2400" dirty="0" smtClean="0"/>
              <a:t>)</a:t>
            </a:r>
          </a:p>
          <a:p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 smtClean="0">
                <a:solidFill>
                  <a:srgbClr val="C00000"/>
                </a:solidFill>
              </a:rPr>
              <a:t>US</a:t>
            </a:r>
            <a:r>
              <a:rPr lang="en-US" sz="2800" baseline="30000" dirty="0" smtClean="0">
                <a:solidFill>
                  <a:srgbClr val="C00000"/>
                </a:solidFill>
              </a:rPr>
              <a:t>2</a:t>
            </a:r>
            <a:r>
              <a:rPr lang="en-US" sz="2800" dirty="0" smtClean="0">
                <a:solidFill>
                  <a:srgbClr val="C00000"/>
                </a:solidFill>
              </a:rPr>
              <a:t>U</a:t>
            </a:r>
            <a:r>
              <a:rPr lang="en-US" sz="2800" baseline="30000" dirty="0" smtClean="0">
                <a:solidFill>
                  <a:srgbClr val="C00000"/>
                </a:solidFill>
              </a:rPr>
              <a:t>T                </a:t>
            </a:r>
            <a:r>
              <a:rPr lang="en-US" sz="2400" dirty="0" smtClean="0"/>
              <a:t>U = [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vectors], S = [</a:t>
            </a:r>
            <a:r>
              <a:rPr lang="en-US" sz="2400" dirty="0" err="1" smtClean="0"/>
              <a:t>s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diagonal singular values]</a:t>
            </a:r>
          </a:p>
          <a:p>
            <a:r>
              <a:rPr lang="en-US" sz="2400" baseline="30000" dirty="0" smtClean="0"/>
              <a:t>                                                  </a:t>
            </a:r>
            <a:r>
              <a:rPr lang="en-US" sz="2400" dirty="0" smtClean="0"/>
              <a:t>U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U </a:t>
            </a:r>
            <a:r>
              <a:rPr lang="en-US" sz="2400" dirty="0"/>
              <a:t>= I</a:t>
            </a:r>
            <a:endParaRPr lang="en-US" sz="2400" baseline="30000" dirty="0"/>
          </a:p>
          <a:p>
            <a:endParaRPr lang="en-US" sz="2400" baseline="30000" dirty="0"/>
          </a:p>
        </p:txBody>
      </p:sp>
      <p:sp>
        <p:nvSpPr>
          <p:cNvPr id="7" name="Oval 6"/>
          <p:cNvSpPr/>
          <p:nvPr/>
        </p:nvSpPr>
        <p:spPr>
          <a:xfrm rot="19622099">
            <a:off x="2208913" y="2696975"/>
            <a:ext cx="4800600" cy="1200150"/>
          </a:xfrm>
          <a:prstGeom prst="ellipse">
            <a:avLst/>
          </a:prstGeom>
          <a:solidFill>
            <a:srgbClr val="A6A6A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grpSp>
        <p:nvGrpSpPr>
          <p:cNvPr id="3075" name="Group 3074"/>
          <p:cNvGrpSpPr/>
          <p:nvPr/>
        </p:nvGrpSpPr>
        <p:grpSpPr>
          <a:xfrm>
            <a:off x="1752600" y="1062668"/>
            <a:ext cx="5490649" cy="3603153"/>
            <a:chOff x="1752600" y="958667"/>
            <a:chExt cx="5490649" cy="3603153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4609213" y="1752600"/>
              <a:ext cx="2172587" cy="144045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3276600" y="1220277"/>
              <a:ext cx="1371601" cy="1972772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181600" y="2819400"/>
              <a:ext cx="1905000" cy="1295400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1944928" y="4010118"/>
              <a:ext cx="365671" cy="551702"/>
            </a:xfrm>
            <a:prstGeom prst="straightConnector1">
              <a:avLst/>
            </a:prstGeom>
            <a:ln w="254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62590" y="3355770"/>
              <a:ext cx="447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</a:t>
              </a:r>
              <a:r>
                <a:rPr lang="en-US" sz="2800" baseline="-25000" dirty="0" smtClean="0"/>
                <a:t>1</a:t>
              </a:r>
              <a:endParaRPr lang="en-US" sz="2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52600" y="4038600"/>
              <a:ext cx="447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47600" y="1490990"/>
              <a:ext cx="4956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u</a:t>
              </a:r>
              <a:r>
                <a:rPr lang="en-US" sz="2800" baseline="-25000" dirty="0" smtClean="0"/>
                <a:t>1</a:t>
              </a:r>
              <a:endParaRPr lang="en-US" sz="2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19400" y="958667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u</a:t>
              </a:r>
              <a:r>
                <a:rPr lang="en-US" sz="2800" baseline="-25000" dirty="0"/>
                <a:t>2</a:t>
              </a:r>
              <a:endParaRPr lang="en-US" sz="2800" dirty="0"/>
            </a:p>
          </p:txBody>
        </p:sp>
      </p:grpSp>
      <p:cxnSp>
        <p:nvCxnSpPr>
          <p:cNvPr id="3080" name="Straight Arrow Connector 3079"/>
          <p:cNvCxnSpPr/>
          <p:nvPr/>
        </p:nvCxnSpPr>
        <p:spPr>
          <a:xfrm>
            <a:off x="2514600" y="4876800"/>
            <a:ext cx="4876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58000" y="4343400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2119196" y="1088398"/>
            <a:ext cx="471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endParaRPr lang="en-US" sz="28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90800" y="1066800"/>
            <a:ext cx="0" cy="39408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6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Or, yet simpler: </a:t>
            </a:r>
            <a:r>
              <a:rPr lang="en-US" dirty="0" err="1" smtClean="0"/>
              <a:t>Parzen</a:t>
            </a:r>
            <a:r>
              <a:rPr lang="en-US" dirty="0" smtClean="0"/>
              <a:t>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f(</a:t>
            </a:r>
            <a:r>
              <a:rPr lang="en-US" b="1" dirty="0" smtClean="0"/>
              <a:t>x</a:t>
            </a:r>
            <a:r>
              <a:rPr lang="en-US" dirty="0" smtClean="0"/>
              <a:t>) = </a:t>
            </a:r>
            <a:r>
              <a:rPr lang="en-US" sz="4000" dirty="0" err="1" smtClean="0">
                <a:latin typeface="Symbol" panose="05050102010706020507" pitchFamily="18" charset="2"/>
              </a:rPr>
              <a:t>S</a:t>
            </a:r>
            <a:r>
              <a:rPr lang="en-US" sz="4000" baseline="-25000" dirty="0" err="1" smtClean="0"/>
              <a:t>k</a:t>
            </a:r>
            <a:r>
              <a:rPr lang="en-US" sz="4000" baseline="-25000" dirty="0" smtClean="0"/>
              <a:t>=1:N</a:t>
            </a:r>
            <a:r>
              <a:rPr lang="en-US" baseline="-25000" dirty="0" smtClean="0">
                <a:solidFill>
                  <a:srgbClr val="0066FF"/>
                </a:solidFill>
              </a:rPr>
              <a:t> </a:t>
            </a:r>
            <a:r>
              <a:rPr lang="en-US" dirty="0" err="1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r>
              <a:rPr lang="en-US" altLang="en-US" baseline="-25000" dirty="0" smtClean="0"/>
              <a:t> </a:t>
            </a:r>
            <a:r>
              <a:rPr lang="en-US" altLang="en-US" dirty="0" smtClean="0"/>
              <a:t>k</a:t>
            </a:r>
            <a:r>
              <a:rPr lang="en-US" altLang="en-US" dirty="0" smtClean="0">
                <a:latin typeface="Arial" pitchFamily="34" charset="0"/>
              </a:rPr>
              <a:t>(</a:t>
            </a:r>
            <a:r>
              <a:rPr lang="en-US" altLang="en-US" b="1" dirty="0" err="1" smtClean="0">
                <a:latin typeface="+mj-lt"/>
              </a:rPr>
              <a:t>x</a:t>
            </a:r>
            <a:r>
              <a:rPr lang="en-US" altLang="en-US" baseline="30000" dirty="0" err="1" smtClean="0">
                <a:latin typeface="Arial" pitchFamily="34" charset="0"/>
              </a:rPr>
              <a:t>k</a:t>
            </a:r>
            <a:r>
              <a:rPr lang="en-US" altLang="en-US" dirty="0">
                <a:latin typeface="Arial" pitchFamily="34" charset="0"/>
              </a:rPr>
              <a:t>, </a:t>
            </a:r>
            <a:r>
              <a:rPr lang="en-US" altLang="en-US" b="1" dirty="0">
                <a:latin typeface="Arial" pitchFamily="34" charset="0"/>
              </a:rPr>
              <a:t>x</a:t>
            </a:r>
            <a:r>
              <a:rPr lang="en-US" altLang="en-US" dirty="0">
                <a:latin typeface="Arial" pitchFamily="34" charset="0"/>
              </a:rPr>
              <a:t>)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</a:rPr>
              <a:t>+ b</a:t>
            </a:r>
          </a:p>
          <a:p>
            <a:pPr marL="0" indent="0">
              <a:buNone/>
            </a:pPr>
            <a:endParaRPr lang="en-US" altLang="en-US" dirty="0" smtClean="0">
              <a:solidFill>
                <a:srgbClr val="0066FF"/>
              </a:solidFill>
            </a:endParaRPr>
          </a:p>
          <a:p>
            <a:pPr marL="0" indent="0">
              <a:buNone/>
            </a:pPr>
            <a:r>
              <a:rPr lang="en-US" altLang="en-US" dirty="0" smtClean="0">
                <a:solidFill>
                  <a:srgbClr val="0066FF"/>
                </a:solidFill>
              </a:rPr>
              <a:t>		      k</a:t>
            </a:r>
            <a:r>
              <a:rPr lang="en-US" altLang="en-US" dirty="0" smtClean="0">
                <a:solidFill>
                  <a:srgbClr val="0066FF"/>
                </a:solidFill>
                <a:latin typeface="Arial" pitchFamily="34" charset="0"/>
              </a:rPr>
              <a:t>(</a:t>
            </a:r>
            <a:r>
              <a:rPr lang="en-US" altLang="en-US" b="1" dirty="0" err="1">
                <a:solidFill>
                  <a:srgbClr val="0066FF"/>
                </a:solidFill>
              </a:rPr>
              <a:t>x</a:t>
            </a:r>
            <a:r>
              <a:rPr lang="en-US" altLang="en-US" baseline="30000" dirty="0" err="1" smtClean="0">
                <a:solidFill>
                  <a:srgbClr val="0066FF"/>
                </a:solidFill>
                <a:latin typeface="Arial" pitchFamily="34" charset="0"/>
              </a:rPr>
              <a:t>k</a:t>
            </a:r>
            <a:r>
              <a:rPr lang="en-US" altLang="en-US" dirty="0">
                <a:solidFill>
                  <a:srgbClr val="0066FF"/>
                </a:solidFill>
                <a:latin typeface="Arial" pitchFamily="34" charset="0"/>
              </a:rPr>
              <a:t>, </a:t>
            </a:r>
            <a:r>
              <a:rPr lang="en-US" altLang="en-US" b="1" dirty="0">
                <a:solidFill>
                  <a:srgbClr val="0066FF"/>
                </a:solidFill>
                <a:latin typeface="Arial" pitchFamily="34" charset="0"/>
              </a:rPr>
              <a:t>x</a:t>
            </a:r>
            <a:r>
              <a:rPr lang="en-US" altLang="en-US" dirty="0">
                <a:solidFill>
                  <a:srgbClr val="0066FF"/>
                </a:solidFill>
                <a:latin typeface="Arial" pitchFamily="34" charset="0"/>
              </a:rPr>
              <a:t>) </a:t>
            </a:r>
            <a:r>
              <a:rPr lang="en-US" altLang="en-US" dirty="0" smtClean="0">
                <a:solidFill>
                  <a:srgbClr val="0066FF"/>
                </a:solidFill>
                <a:latin typeface="Arial" pitchFamily="34" charset="0"/>
              </a:rPr>
              <a:t>= </a:t>
            </a:r>
            <a:r>
              <a:rPr lang="en-US" dirty="0" err="1" smtClean="0">
                <a:solidFill>
                  <a:srgbClr val="0066FF"/>
                </a:solidFill>
              </a:rPr>
              <a:t>exp</a:t>
            </a:r>
            <a:r>
              <a:rPr lang="en-US" dirty="0">
                <a:solidFill>
                  <a:srgbClr val="0066FF"/>
                </a:solidFill>
              </a:rPr>
              <a:t>(-</a:t>
            </a:r>
            <a:r>
              <a:rPr lang="en-US" altLang="en-US" dirty="0" smtClean="0">
                <a:solidFill>
                  <a:srgbClr val="0066FF"/>
                </a:solidFill>
              </a:rPr>
              <a:t>ǁ</a:t>
            </a:r>
            <a:r>
              <a:rPr lang="en-US" altLang="en-US" b="1" dirty="0" smtClean="0">
                <a:solidFill>
                  <a:srgbClr val="0066FF"/>
                </a:solidFill>
              </a:rPr>
              <a:t>x</a:t>
            </a:r>
            <a:r>
              <a:rPr lang="en-US" altLang="en-US" dirty="0" smtClean="0">
                <a:solidFill>
                  <a:srgbClr val="0066FF"/>
                </a:solidFill>
              </a:rPr>
              <a:t>-</a:t>
            </a:r>
            <a:r>
              <a:rPr lang="en-US" altLang="en-US" b="1" dirty="0">
                <a:solidFill>
                  <a:srgbClr val="0066FF"/>
                </a:solidFill>
              </a:rPr>
              <a:t>x</a:t>
            </a:r>
            <a:r>
              <a:rPr lang="en-US" altLang="en-US" baseline="-25000" dirty="0" smtClean="0">
                <a:solidFill>
                  <a:srgbClr val="0066FF"/>
                </a:solidFill>
              </a:rPr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ǁ</a:t>
            </a:r>
            <a:r>
              <a:rPr lang="en-US" altLang="en-US" baseline="30000" dirty="0" smtClean="0">
                <a:solidFill>
                  <a:srgbClr val="0066FF"/>
                </a:solidFill>
              </a:rPr>
              <a:t>2</a:t>
            </a:r>
            <a:r>
              <a:rPr lang="en-US" altLang="en-US" dirty="0" smtClean="0">
                <a:solidFill>
                  <a:srgbClr val="0066FF"/>
                </a:solidFill>
              </a:rPr>
              <a:t>/2</a:t>
            </a:r>
            <a:r>
              <a:rPr lang="en-US" alt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s</a:t>
            </a:r>
            <a:r>
              <a:rPr lang="en-US" altLang="en-US" baseline="30000" dirty="0" smtClean="0">
                <a:solidFill>
                  <a:srgbClr val="0066FF"/>
                </a:solidFill>
              </a:rPr>
              <a:t>2</a:t>
            </a:r>
            <a:r>
              <a:rPr lang="en-US" altLang="en-US" dirty="0" smtClean="0">
                <a:solidFill>
                  <a:srgbClr val="0066FF"/>
                </a:solidFill>
              </a:rPr>
              <a:t>)      </a:t>
            </a:r>
            <a:r>
              <a:rPr lang="en-US" altLang="en-US" sz="2800" dirty="0" smtClean="0">
                <a:solidFill>
                  <a:srgbClr val="0066FF"/>
                </a:solidFill>
              </a:rPr>
              <a:t>Gaussian kernel</a:t>
            </a:r>
          </a:p>
          <a:p>
            <a:pPr marL="0" indent="0">
              <a:buNone/>
            </a:pP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b="1" dirty="0" smtClean="0"/>
              <a:t>Parameters: </a:t>
            </a:r>
          </a:p>
          <a:p>
            <a:pPr lvl="1"/>
            <a:r>
              <a:rPr lang="en-US" altLang="en-US" strike="sngStrike" dirty="0" err="1" smtClean="0"/>
              <a:t>Nc</a:t>
            </a:r>
            <a:r>
              <a:rPr lang="en-US" altLang="en-US" strike="sngStrike" dirty="0" smtClean="0">
                <a:solidFill>
                  <a:srgbClr val="0066FF"/>
                </a:solidFill>
              </a:rPr>
              <a:t> = number of clusters</a:t>
            </a:r>
          </a:p>
          <a:p>
            <a:pPr lvl="1"/>
            <a:r>
              <a:rPr lang="en-US" altLang="en-US" b="1" strike="sngStrike" dirty="0" err="1" smtClean="0">
                <a:latin typeface="Symbol" panose="05050102010706020507" pitchFamily="18" charset="2"/>
              </a:rPr>
              <a:t>m</a:t>
            </a:r>
            <a:r>
              <a:rPr lang="en-US" altLang="en-US" strike="sngStrike" baseline="-25000" dirty="0" err="1" smtClean="0"/>
              <a:t>k</a:t>
            </a:r>
            <a:r>
              <a:rPr lang="en-US" altLang="en-US" strike="sngStrike" dirty="0">
                <a:solidFill>
                  <a:srgbClr val="0066FF"/>
                </a:solidFill>
              </a:rPr>
              <a:t>= </a:t>
            </a:r>
            <a:r>
              <a:rPr lang="en-US" altLang="en-US" strike="sngStrike" dirty="0" smtClean="0">
                <a:solidFill>
                  <a:srgbClr val="0066FF"/>
                </a:solidFill>
              </a:rPr>
              <a:t>cluster centers</a:t>
            </a:r>
          </a:p>
          <a:p>
            <a:pPr lvl="1"/>
            <a:r>
              <a:rPr lang="en-US" altLang="en-US" strike="sngStrike" dirty="0" err="1">
                <a:latin typeface="Symbol" panose="05050102010706020507" pitchFamily="18" charset="2"/>
              </a:rPr>
              <a:t>a</a:t>
            </a:r>
            <a:r>
              <a:rPr lang="en-US" altLang="en-US" strike="sngStrike" baseline="-25000" dirty="0" err="1"/>
              <a:t>k</a:t>
            </a:r>
            <a:r>
              <a:rPr lang="en-US" altLang="en-US" strike="sngStrike" dirty="0"/>
              <a:t> </a:t>
            </a:r>
            <a:r>
              <a:rPr lang="en-US" altLang="en-US" strike="sngStrike" dirty="0">
                <a:solidFill>
                  <a:srgbClr val="0066FF"/>
                </a:solidFill>
              </a:rPr>
              <a:t>= cluster </a:t>
            </a:r>
            <a:r>
              <a:rPr lang="en-US" altLang="en-US" strike="sngStrike" dirty="0" smtClean="0">
                <a:solidFill>
                  <a:srgbClr val="0066FF"/>
                </a:solidFill>
              </a:rPr>
              <a:t>weights</a:t>
            </a:r>
            <a:endParaRPr lang="en-US" altLang="en-US" strike="sngStrike" dirty="0">
              <a:solidFill>
                <a:srgbClr val="0066FF"/>
              </a:solidFill>
            </a:endParaRPr>
          </a:p>
          <a:p>
            <a:pPr lvl="1"/>
            <a:r>
              <a:rPr lang="en-US" altLang="en-US" dirty="0" smtClean="0">
                <a:latin typeface="Symbol" panose="05050102010706020507" pitchFamily="18" charset="2"/>
              </a:rPr>
              <a:t>s </a:t>
            </a:r>
            <a:r>
              <a:rPr lang="en-US" altLang="en-US" dirty="0" smtClean="0">
                <a:solidFill>
                  <a:srgbClr val="0066FF"/>
                </a:solidFill>
              </a:rPr>
              <a:t>= kernel width</a:t>
            </a:r>
          </a:p>
          <a:p>
            <a:pPr>
              <a:buFont typeface="Symbol" pitchFamily="18" charset="2"/>
              <a:buChar char="s"/>
            </a:pPr>
            <a:endParaRPr lang="en-US" altLang="en-US" dirty="0">
              <a:solidFill>
                <a:srgbClr val="0066FF"/>
              </a:solidFill>
            </a:endParaRPr>
          </a:p>
          <a:p>
            <a:r>
              <a:rPr lang="en-US" altLang="en-US" b="1" dirty="0" smtClean="0"/>
              <a:t>Simpler way: 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  <a:latin typeface="+mj-lt"/>
              </a:rPr>
              <a:t>There is one “cluster” per example (</a:t>
            </a:r>
            <a:r>
              <a:rPr lang="en-US" altLang="en-US" dirty="0" err="1"/>
              <a:t>Nc</a:t>
            </a:r>
            <a:r>
              <a:rPr lang="en-US" altLang="en-US" dirty="0">
                <a:solidFill>
                  <a:srgbClr val="0066FF"/>
                </a:solidFill>
              </a:rPr>
              <a:t> = </a:t>
            </a:r>
            <a:r>
              <a:rPr lang="en-US" altLang="en-US" dirty="0" smtClean="0">
                <a:solidFill>
                  <a:srgbClr val="0066FF"/>
                </a:solidFill>
              </a:rPr>
              <a:t>N, </a:t>
            </a:r>
            <a:r>
              <a:rPr lang="en-US" altLang="en-US" b="1" dirty="0" err="1" smtClean="0">
                <a:latin typeface="Symbol" panose="05050102010706020507" pitchFamily="18" charset="2"/>
              </a:rPr>
              <a:t>m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=</a:t>
            </a:r>
            <a:r>
              <a:rPr lang="en-US" altLang="en-US" sz="2400" b="1" dirty="0" err="1" smtClean="0"/>
              <a:t>x</a:t>
            </a:r>
            <a:r>
              <a:rPr lang="en-US" altLang="en-US" baseline="30000" dirty="0" err="1" smtClean="0">
                <a:latin typeface="Arial" pitchFamily="34" charset="0"/>
              </a:rPr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 </a:t>
            </a:r>
            <a:r>
              <a:rPr lang="en-US" altLang="en-US" sz="2400" dirty="0">
                <a:solidFill>
                  <a:srgbClr val="0066FF"/>
                </a:solidFill>
              </a:rPr>
              <a:t>)</a:t>
            </a:r>
            <a:r>
              <a:rPr lang="en-US" altLang="en-US" dirty="0" smtClean="0">
                <a:solidFill>
                  <a:srgbClr val="0066FF"/>
                </a:solidFill>
                <a:latin typeface="+mj-lt"/>
              </a:rPr>
              <a:t>.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The </a:t>
            </a:r>
            <a:r>
              <a:rPr lang="en-US" altLang="en-US" dirty="0" err="1" smtClean="0">
                <a:latin typeface="Symbol" panose="05050102010706020507" pitchFamily="18" charset="2"/>
              </a:rPr>
              <a:t>a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 are also fixed: </a:t>
            </a:r>
            <a:r>
              <a:rPr lang="en-US" altLang="en-US" dirty="0" err="1">
                <a:latin typeface="Symbol" panose="05050102010706020507" pitchFamily="18" charset="2"/>
              </a:rPr>
              <a:t>a</a:t>
            </a:r>
            <a:r>
              <a:rPr lang="en-US" altLang="en-US" baseline="-25000" dirty="0" err="1"/>
              <a:t>k</a:t>
            </a:r>
            <a:r>
              <a:rPr lang="en-US" altLang="en-US" dirty="0">
                <a:solidFill>
                  <a:srgbClr val="0066FF"/>
                </a:solidFill>
              </a:rPr>
              <a:t> </a:t>
            </a:r>
            <a:r>
              <a:rPr lang="en-US" altLang="en-US" dirty="0" smtClean="0">
                <a:solidFill>
                  <a:srgbClr val="0066FF"/>
                </a:solidFill>
              </a:rPr>
              <a:t>= </a:t>
            </a:r>
            <a:r>
              <a:rPr lang="en-US" altLang="en-US" dirty="0" err="1" smtClean="0">
                <a:latin typeface="+mj-lt"/>
              </a:rPr>
              <a:t>y</a:t>
            </a:r>
            <a:r>
              <a:rPr lang="en-US" altLang="en-US" baseline="-25000" dirty="0" err="1" smtClean="0"/>
              <a:t>k</a:t>
            </a:r>
            <a:r>
              <a:rPr lang="en-US" altLang="en-US" dirty="0" smtClean="0">
                <a:solidFill>
                  <a:srgbClr val="0066FF"/>
                </a:solidFill>
              </a:rPr>
              <a:t> </a:t>
            </a:r>
          </a:p>
          <a:p>
            <a:pPr lvl="1"/>
            <a:r>
              <a:rPr lang="en-US" altLang="en-US" dirty="0" smtClean="0">
                <a:solidFill>
                  <a:srgbClr val="0066FF"/>
                </a:solidFill>
              </a:rPr>
              <a:t>Optimize </a:t>
            </a:r>
            <a:r>
              <a:rPr lang="en-US" altLang="en-US" dirty="0" smtClean="0">
                <a:latin typeface="Symbol" panose="05050102010706020507" pitchFamily="18" charset="2"/>
              </a:rPr>
              <a:t>s</a:t>
            </a:r>
            <a:r>
              <a:rPr lang="en-US" altLang="en-US" dirty="0" smtClean="0">
                <a:solidFill>
                  <a:srgbClr val="0066FF"/>
                </a:solidFill>
                <a:latin typeface="Symbol" panose="05050102010706020507" pitchFamily="18" charset="2"/>
              </a:rPr>
              <a:t> </a:t>
            </a:r>
            <a:r>
              <a:rPr lang="en-US" altLang="en-US" dirty="0" smtClean="0">
                <a:solidFill>
                  <a:srgbClr val="0066FF"/>
                </a:solidFill>
              </a:rPr>
              <a:t>by cross-validation.</a:t>
            </a:r>
            <a:endParaRPr lang="en-US" altLang="en-US" dirty="0">
              <a:solidFill>
                <a:srgbClr val="00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71075"/>
            <a:ext cx="8229600" cy="1157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Generative models</a:t>
            </a:r>
            <a:br>
              <a:rPr lang="en-US" dirty="0" smtClean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41</a:t>
            </a:fld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274" y="4727051"/>
            <a:ext cx="1794470" cy="196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0" y="2119996"/>
            <a:ext cx="1646144" cy="151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514600" y="3804927"/>
            <a:ext cx="114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0066FF"/>
                </a:solidFill>
              </a:rPr>
              <a:t>LDA</a:t>
            </a:r>
            <a:endParaRPr lang="en-US" sz="4000" b="1" dirty="0">
              <a:solidFill>
                <a:srgbClr val="0066FF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9340" flipH="1">
            <a:off x="6374325" y="2352915"/>
            <a:ext cx="2913485" cy="20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4" y="3722065"/>
            <a:ext cx="1303924" cy="130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419600" y="3573081"/>
            <a:ext cx="1876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Mixture models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24908" y="4409182"/>
            <a:ext cx="229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Gaussian 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processes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9016232">
            <a:off x="1517618" y="3475729"/>
            <a:ext cx="761989" cy="267831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989185">
            <a:off x="1812965" y="5118523"/>
            <a:ext cx="253550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457525">
            <a:off x="3915261" y="2904581"/>
            <a:ext cx="276523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7967921">
            <a:off x="5561636" y="4944890"/>
            <a:ext cx="1513975" cy="283843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7305" y="3722064"/>
            <a:ext cx="1867143" cy="296993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2080396" y="2057400"/>
            <a:ext cx="1958895" cy="292271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14800" y="3251661"/>
            <a:ext cx="2320795" cy="3364135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6527427" y="2502044"/>
            <a:ext cx="2540373" cy="331365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710" y="5260444"/>
            <a:ext cx="15050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66FF"/>
                </a:solidFill>
              </a:rPr>
              <a:t>Naïve Bayes</a:t>
            </a:r>
            <a:endParaRPr lang="en-US" sz="3200" b="1" dirty="0">
              <a:solidFill>
                <a:srgbClr val="0066FF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400000">
            <a:off x="5098598" y="2140402"/>
            <a:ext cx="762000" cy="105319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08264" y="1268115"/>
            <a:ext cx="1505071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You are here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327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are trying to make sense of the models we are working with from a </a:t>
            </a:r>
            <a:r>
              <a:rPr lang="en-US" b="1" dirty="0" smtClean="0"/>
              <a:t>data generating process </a:t>
            </a:r>
            <a:r>
              <a:rPr lang="en-US" dirty="0" smtClean="0"/>
              <a:t>point of view. Useful for gaining insight, and potentially gaining performance advantages (by injecting “prior knowledge”):</a:t>
            </a:r>
          </a:p>
          <a:p>
            <a:pPr lvl="1"/>
            <a:r>
              <a:rPr lang="en-US" b="1" dirty="0" smtClean="0"/>
              <a:t>Visualization</a:t>
            </a:r>
            <a:r>
              <a:rPr lang="en-US" dirty="0" smtClean="0"/>
              <a:t> allows us to evaluate our hypotheses.</a:t>
            </a:r>
          </a:p>
          <a:p>
            <a:pPr lvl="1"/>
            <a:r>
              <a:rPr lang="en-US" dirty="0" smtClean="0"/>
              <a:t>Even if the hypotheses are wrong, we may get good results if the </a:t>
            </a:r>
            <a:r>
              <a:rPr lang="en-US" b="1" dirty="0" smtClean="0"/>
              <a:t>data are noisy </a:t>
            </a:r>
            <a:r>
              <a:rPr lang="en-US" dirty="0" smtClean="0"/>
              <a:t>or if we have </a:t>
            </a:r>
            <a:r>
              <a:rPr lang="en-US" b="1" dirty="0" smtClean="0"/>
              <a:t>few training samples</a:t>
            </a:r>
            <a:r>
              <a:rPr lang="en-US" dirty="0" smtClean="0"/>
              <a:t>, because of the </a:t>
            </a:r>
            <a:r>
              <a:rPr lang="en-US" b="1" dirty="0" smtClean="0"/>
              <a:t>“bias/variance” tradeoff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SVM and logistic regression do not make data generating assumptions. But, ridge regression applied to classification problems is similar to LDA.</a:t>
            </a:r>
          </a:p>
          <a:p>
            <a:r>
              <a:rPr lang="en-US" b="1" dirty="0" smtClean="0"/>
              <a:t>Gaussian mixtures: </a:t>
            </a:r>
            <a:r>
              <a:rPr lang="en-US" dirty="0" smtClean="0"/>
              <a:t>What if the single cluster per class hypothesis is violated? We can introduce multiple clusters per class; this is the idea of Gaussian mixtures and several “</a:t>
            </a:r>
            <a:r>
              <a:rPr lang="en-US" dirty="0"/>
              <a:t>R</a:t>
            </a:r>
            <a:r>
              <a:rPr lang="en-US" dirty="0" smtClean="0"/>
              <a:t>adial Basis Function” (RBF) algorithms. This bridges the gap with kernel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1524001"/>
            <a:ext cx="8534400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</a:t>
            </a:r>
            <a:r>
              <a:rPr lang="en-US" sz="3600" b="1" dirty="0" smtClean="0"/>
              <a:t>Next time: Gaussian processes</a:t>
            </a:r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  <a:p>
            <a:endParaRPr lang="en-US" sz="3600" b="1" dirty="0"/>
          </a:p>
          <a:p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43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393" y="23622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9412" y="228600"/>
            <a:ext cx="8285163" cy="1143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Come to my office hours…</a:t>
            </a:r>
            <a:br>
              <a:rPr lang="en-US" altLang="en-US" dirty="0" smtClean="0"/>
            </a:br>
            <a:r>
              <a:rPr lang="en-US" altLang="en-US" dirty="0" smtClean="0">
                <a:solidFill>
                  <a:srgbClr val="C00000"/>
                </a:solidFill>
              </a:rPr>
              <a:t>Wed 1:30-3:30 Soda 329</a:t>
            </a:r>
          </a:p>
        </p:txBody>
      </p:sp>
    </p:spTree>
    <p:extLst>
      <p:ext uri="{BB962C8B-B14F-4D97-AF65-F5344CB8AC3E}">
        <p14:creationId xmlns:p14="http://schemas.microsoft.com/office/powerpoint/2010/main" val="28593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7" name="Rectangle 1027"/>
          <p:cNvSpPr>
            <a:spLocks noChangeArrowheads="1"/>
          </p:cNvSpPr>
          <p:nvPr/>
        </p:nvSpPr>
        <p:spPr bwMode="auto">
          <a:xfrm>
            <a:off x="3429000" y="903175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908" name="Text Box 1028"/>
          <p:cNvSpPr txBox="1">
            <a:spLocks noChangeArrowheads="1"/>
          </p:cNvSpPr>
          <p:nvPr/>
        </p:nvSpPr>
        <p:spPr bwMode="auto">
          <a:xfrm>
            <a:off x="3632200" y="1055575"/>
            <a:ext cx="18796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 smtClean="0"/>
              <a:t>X=[</a:t>
            </a:r>
            <a:r>
              <a:rPr lang="en-US" altLang="en-US" sz="4800" b="0" dirty="0" err="1" smtClean="0"/>
              <a:t>x</a:t>
            </a:r>
            <a:r>
              <a:rPr lang="en-US" altLang="en-US" sz="4800" b="0" baseline="30000" dirty="0" err="1" smtClean="0"/>
              <a:t>k</a:t>
            </a:r>
            <a:r>
              <a:rPr lang="en-US" altLang="en-US" sz="4800" b="0" baseline="-25000" dirty="0" err="1" smtClean="0"/>
              <a:t>i</a:t>
            </a:r>
            <a:r>
              <a:rPr lang="en-US" altLang="en-US" sz="4800" b="0" dirty="0" smtClean="0"/>
              <a:t>]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en-US" sz="2800" dirty="0" smtClean="0"/>
              <a:t>data matrix</a:t>
            </a:r>
            <a:endParaRPr lang="en-US" altLang="en-US" sz="2800" b="0" dirty="0"/>
          </a:p>
        </p:txBody>
      </p:sp>
      <p:sp>
        <p:nvSpPr>
          <p:cNvPr id="251909" name="Line 1029"/>
          <p:cNvSpPr>
            <a:spLocks noChangeShapeType="1"/>
          </p:cNvSpPr>
          <p:nvPr/>
        </p:nvSpPr>
        <p:spPr bwMode="auto">
          <a:xfrm flipV="1">
            <a:off x="3414713" y="3768576"/>
            <a:ext cx="54244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0" name="Text Box 1030"/>
          <p:cNvSpPr txBox="1">
            <a:spLocks noChangeArrowheads="1"/>
          </p:cNvSpPr>
          <p:nvPr/>
        </p:nvSpPr>
        <p:spPr bwMode="auto">
          <a:xfrm>
            <a:off x="5264652" y="3819813"/>
            <a:ext cx="18981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 features</a:t>
            </a:r>
            <a:endParaRPr lang="en-US" altLang="en-US" sz="3200" b="0" dirty="0"/>
          </a:p>
        </p:txBody>
      </p:sp>
      <p:sp>
        <p:nvSpPr>
          <p:cNvPr id="251911" name="Line 1031"/>
          <p:cNvSpPr>
            <a:spLocks noChangeShapeType="1"/>
          </p:cNvSpPr>
          <p:nvPr/>
        </p:nvSpPr>
        <p:spPr bwMode="auto">
          <a:xfrm flipH="1">
            <a:off x="3209182" y="877163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1912" name="Text Box 1032"/>
          <p:cNvSpPr txBox="1">
            <a:spLocks noChangeArrowheads="1"/>
          </p:cNvSpPr>
          <p:nvPr/>
        </p:nvSpPr>
        <p:spPr bwMode="auto">
          <a:xfrm rot="16200000">
            <a:off x="1993745" y="1993275"/>
            <a:ext cx="190308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 samples</a:t>
            </a:r>
            <a:endParaRPr lang="en-US" altLang="en-US" sz="32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5</a:t>
            </a:fld>
            <a:endParaRPr lang="en-US" dirty="0"/>
          </a:p>
        </p:txBody>
      </p:sp>
      <p:sp>
        <p:nvSpPr>
          <p:cNvPr id="18" name="Rectangle 1040"/>
          <p:cNvSpPr>
            <a:spLocks noChangeArrowheads="1"/>
          </p:cNvSpPr>
          <p:nvPr/>
        </p:nvSpPr>
        <p:spPr bwMode="auto">
          <a:xfrm rot="5400000">
            <a:off x="4593062" y="2097400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038"/>
          <p:cNvSpPr txBox="1">
            <a:spLocks noChangeArrowheads="1"/>
          </p:cNvSpPr>
          <p:nvPr/>
        </p:nvSpPr>
        <p:spPr bwMode="auto">
          <a:xfrm>
            <a:off x="5969000" y="1527501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smtClean="0"/>
              <a:t>x</a:t>
            </a:r>
            <a:r>
              <a:rPr lang="en-US" altLang="en-US" sz="4800" baseline="-25000" dirty="0" smtClean="0"/>
              <a:t>i</a:t>
            </a:r>
            <a:endParaRPr lang="en-US" altLang="en-US" sz="4800" b="0" dirty="0"/>
          </a:p>
        </p:txBody>
      </p:sp>
      <p:sp>
        <p:nvSpPr>
          <p:cNvPr id="20" name="Rectangle 1040"/>
          <p:cNvSpPr>
            <a:spLocks noChangeArrowheads="1"/>
          </p:cNvSpPr>
          <p:nvPr/>
        </p:nvSpPr>
        <p:spPr bwMode="auto">
          <a:xfrm rot="5400000">
            <a:off x="6421862" y="2093786"/>
            <a:ext cx="2624875" cy="254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038"/>
          <p:cNvSpPr txBox="1">
            <a:spLocks noChangeArrowheads="1"/>
          </p:cNvSpPr>
          <p:nvPr/>
        </p:nvSpPr>
        <p:spPr bwMode="auto">
          <a:xfrm>
            <a:off x="7797800" y="1523887"/>
            <a:ext cx="7810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4800" dirty="0"/>
              <a:t> </a:t>
            </a:r>
            <a:r>
              <a:rPr lang="en-US" altLang="en-US" sz="4800" b="1" dirty="0" err="1" smtClean="0"/>
              <a:t>x</a:t>
            </a:r>
            <a:r>
              <a:rPr lang="en-US" altLang="en-US" sz="4800" baseline="-25000" dirty="0" err="1"/>
              <a:t>j</a:t>
            </a:r>
            <a:endParaRPr lang="en-US" altLang="en-US" sz="4800" b="0" dirty="0"/>
          </a:p>
        </p:txBody>
      </p:sp>
      <p:sp>
        <p:nvSpPr>
          <p:cNvPr id="26" name="Rectangle 1040"/>
          <p:cNvSpPr>
            <a:spLocks noChangeArrowheads="1"/>
          </p:cNvSpPr>
          <p:nvPr/>
        </p:nvSpPr>
        <p:spPr bwMode="auto">
          <a:xfrm>
            <a:off x="3449950" y="3036774"/>
            <a:ext cx="5465450" cy="192255"/>
          </a:xfrm>
          <a:prstGeom prst="rect">
            <a:avLst/>
          </a:prstGeom>
          <a:solidFill>
            <a:srgbClr val="00B0F0">
              <a:alpha val="50196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67828" y="2350975"/>
            <a:ext cx="652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 err="1">
                <a:solidFill>
                  <a:srgbClr val="00B0F0"/>
                </a:solidFill>
              </a:rPr>
              <a:t>x</a:t>
            </a:r>
            <a:r>
              <a:rPr lang="en-US" altLang="en-US" sz="4800" baseline="30000" dirty="0" err="1">
                <a:solidFill>
                  <a:srgbClr val="00B0F0"/>
                </a:solidFill>
              </a:rPr>
              <a:t>k</a:t>
            </a:r>
            <a:endParaRPr lang="en-US" sz="4800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06800" y="2953640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sample dim(1, d)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3952702" y="1244263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feature dim(N, 1)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5789105" y="1232962"/>
            <a:ext cx="390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feature dim(N, 1)</a:t>
            </a:r>
            <a:endParaRPr lang="en-US" dirty="0"/>
          </a:p>
        </p:txBody>
      </p:sp>
      <p:sp>
        <p:nvSpPr>
          <p:cNvPr id="24" name="Rectangle 1027"/>
          <p:cNvSpPr>
            <a:spLocks noChangeArrowheads="1"/>
          </p:cNvSpPr>
          <p:nvPr/>
        </p:nvSpPr>
        <p:spPr bwMode="auto">
          <a:xfrm rot="16200000">
            <a:off x="-1273968" y="2325756"/>
            <a:ext cx="5486400" cy="26336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1028"/>
          <p:cNvSpPr txBox="1">
            <a:spLocks noChangeArrowheads="1"/>
          </p:cNvSpPr>
          <p:nvPr/>
        </p:nvSpPr>
        <p:spPr bwMode="auto">
          <a:xfrm>
            <a:off x="1295400" y="3250292"/>
            <a:ext cx="187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US" sz="4800" b="0" dirty="0" smtClean="0"/>
              <a:t>X</a:t>
            </a:r>
            <a:r>
              <a:rPr lang="en-US" altLang="en-US" sz="4800" b="0" baseline="30000" dirty="0" smtClean="0"/>
              <a:t>T</a:t>
            </a:r>
          </a:p>
        </p:txBody>
      </p:sp>
      <p:sp>
        <p:nvSpPr>
          <p:cNvPr id="27" name="Line 1031"/>
          <p:cNvSpPr>
            <a:spLocks noChangeShapeType="1"/>
          </p:cNvSpPr>
          <p:nvPr/>
        </p:nvSpPr>
        <p:spPr bwMode="auto">
          <a:xfrm rot="5400000" flipH="1">
            <a:off x="1458497" y="-823724"/>
            <a:ext cx="0" cy="268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1032"/>
          <p:cNvSpPr txBox="1">
            <a:spLocks noChangeArrowheads="1"/>
          </p:cNvSpPr>
          <p:nvPr/>
        </p:nvSpPr>
        <p:spPr bwMode="auto">
          <a:xfrm>
            <a:off x="1233916" y="0"/>
            <a:ext cx="44916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N</a:t>
            </a:r>
            <a:endParaRPr lang="en-US" altLang="en-US" sz="3200" b="0" dirty="0"/>
          </a:p>
        </p:txBody>
      </p:sp>
      <p:sp>
        <p:nvSpPr>
          <p:cNvPr id="30" name="Line 1029"/>
          <p:cNvSpPr>
            <a:spLocks noChangeShapeType="1"/>
          </p:cNvSpPr>
          <p:nvPr/>
        </p:nvSpPr>
        <p:spPr bwMode="auto">
          <a:xfrm>
            <a:off x="381000" y="1020580"/>
            <a:ext cx="0" cy="52128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 Box 1030"/>
          <p:cNvSpPr txBox="1">
            <a:spLocks noChangeArrowheads="1"/>
          </p:cNvSpPr>
          <p:nvPr/>
        </p:nvSpPr>
        <p:spPr bwMode="auto">
          <a:xfrm>
            <a:off x="396652" y="3240836"/>
            <a:ext cx="401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/>
            <a:r>
              <a:rPr lang="en-US" altLang="en-US" sz="3200" b="0" dirty="0" smtClean="0"/>
              <a:t>d</a:t>
            </a:r>
            <a:endParaRPr lang="en-US" altLang="en-US" sz="3200" b="0" dirty="0"/>
          </a:p>
        </p:txBody>
      </p:sp>
      <p:sp>
        <p:nvSpPr>
          <p:cNvPr id="5" name="Rectangle 4"/>
          <p:cNvSpPr/>
          <p:nvPr/>
        </p:nvSpPr>
        <p:spPr>
          <a:xfrm>
            <a:off x="4909482" y="4859809"/>
            <a:ext cx="2005677" cy="1323439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Symbol" panose="05050102010706020507" pitchFamily="18" charset="2"/>
              </a:rPr>
              <a:t>S = </a:t>
            </a:r>
            <a:r>
              <a:rPr lang="en-US" sz="4000" dirty="0"/>
              <a:t>X</a:t>
            </a:r>
            <a:r>
              <a:rPr lang="en-US" sz="4000" baseline="30000" dirty="0"/>
              <a:t>T</a:t>
            </a:r>
            <a:r>
              <a:rPr lang="en-US" sz="4000" dirty="0"/>
              <a:t>X </a:t>
            </a:r>
            <a:endParaRPr lang="en-US" sz="4000" dirty="0" smtClean="0"/>
          </a:p>
          <a:p>
            <a:r>
              <a:rPr lang="en-US" sz="4000" dirty="0" smtClean="0"/>
              <a:t>dim(</a:t>
            </a:r>
            <a:r>
              <a:rPr lang="en-US" sz="4000" dirty="0" err="1" smtClean="0"/>
              <a:t>d,d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850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810000" y="5257800"/>
            <a:ext cx="11430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85800" y="6172200"/>
            <a:ext cx="2667000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57200" y="3581400"/>
            <a:ext cx="8171688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altLang="en-US" baseline="30000" dirty="0"/>
              <a:t>-1 </a:t>
            </a:r>
            <a:r>
              <a:rPr lang="en-US" dirty="0" smtClean="0"/>
              <a:t>for BIG data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5800" y="1395631"/>
            <a:ext cx="9753600" cy="591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Singular value decomposition:</a:t>
            </a:r>
          </a:p>
          <a:p>
            <a:r>
              <a:rPr lang="en-US" sz="2800" dirty="0" smtClean="0"/>
              <a:t>X=VSU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, </a:t>
            </a:r>
            <a:r>
              <a:rPr lang="en-US" sz="2800" dirty="0"/>
              <a:t>with </a:t>
            </a:r>
            <a:r>
              <a:rPr lang="en-US" sz="2800" dirty="0" smtClean="0"/>
              <a:t>U</a:t>
            </a:r>
            <a:r>
              <a:rPr lang="en-US" sz="2800" baseline="30000" dirty="0"/>
              <a:t>T</a:t>
            </a:r>
            <a:r>
              <a:rPr lang="en-US" sz="2800" dirty="0" smtClean="0"/>
              <a:t>U=1 </a:t>
            </a:r>
            <a:r>
              <a:rPr lang="en-US" sz="2800" dirty="0"/>
              <a:t>and </a:t>
            </a:r>
            <a:r>
              <a:rPr lang="en-US" sz="2800" dirty="0" smtClean="0"/>
              <a:t>V</a:t>
            </a:r>
            <a:r>
              <a:rPr lang="en-US" sz="2800" baseline="30000" dirty="0"/>
              <a:t>T</a:t>
            </a:r>
            <a:r>
              <a:rPr lang="en-US" sz="2800" dirty="0" smtClean="0"/>
              <a:t>V=1 </a:t>
            </a:r>
          </a:p>
          <a:p>
            <a:r>
              <a:rPr lang="en-US" sz="2800" dirty="0" smtClean="0"/>
              <a:t>S diagonal dim(r, r): singular </a:t>
            </a:r>
            <a:r>
              <a:rPr lang="en-US" sz="2800" dirty="0"/>
              <a:t>values, r </a:t>
            </a:r>
            <a:r>
              <a:rPr lang="en-US" sz="2800" dirty="0" smtClean="0"/>
              <a:t>= rank(X)≤min(</a:t>
            </a:r>
            <a:r>
              <a:rPr lang="en-US" sz="2800" dirty="0" err="1" smtClean="0"/>
              <a:t>d,N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X=US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 </a:t>
            </a:r>
            <a:r>
              <a:rPr lang="en-US" sz="2800" dirty="0"/>
              <a:t>and </a:t>
            </a:r>
            <a:r>
              <a:rPr lang="en-US" sz="2800" dirty="0" smtClean="0"/>
              <a:t>XX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=VS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V</a:t>
            </a:r>
            <a:r>
              <a:rPr lang="en-US" sz="2800" baseline="30000" dirty="0" smtClean="0"/>
              <a:t>T      </a:t>
            </a:r>
            <a:r>
              <a:rPr lang="en-US" sz="2800" dirty="0" smtClean="0">
                <a:solidFill>
                  <a:srgbClr val="FF0000"/>
                </a:solidFill>
              </a:rPr>
              <a:t>dim(U)=(d, r)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dim(V)=(N, r)</a:t>
            </a:r>
            <a:endParaRPr lang="en-US" sz="2800" baseline="300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ym typeface="Symbol"/>
              </a:rPr>
              <a:t>cheap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XU, </a:t>
            </a:r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1/2 </a:t>
            </a:r>
            <a:r>
              <a:rPr lang="en-US" sz="2800" dirty="0"/>
              <a:t>=</a:t>
            </a:r>
            <a:r>
              <a:rPr lang="en-US" sz="2800" baseline="30000" dirty="0"/>
              <a:t> </a:t>
            </a:r>
            <a:r>
              <a:rPr lang="en-US" sz="2800" dirty="0" smtClean="0"/>
              <a:t>USU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Symbol" panose="05050102010706020507" pitchFamily="18" charset="2"/>
              </a:rPr>
              <a:t>S</a:t>
            </a:r>
            <a:r>
              <a:rPr lang="en-US" sz="2800" baseline="30000" dirty="0" smtClean="0"/>
              <a:t>-1 </a:t>
            </a:r>
            <a:r>
              <a:rPr lang="en-US" sz="2800" dirty="0"/>
              <a:t>=</a:t>
            </a:r>
            <a:r>
              <a:rPr lang="en-US" sz="2800" baseline="30000" dirty="0"/>
              <a:t> </a:t>
            </a:r>
            <a:r>
              <a:rPr lang="en-US" sz="2800" dirty="0" smtClean="0"/>
              <a:t>US</a:t>
            </a:r>
            <a:r>
              <a:rPr lang="en-US" sz="2800" baseline="30000" dirty="0" smtClean="0"/>
              <a:t>-2</a:t>
            </a:r>
            <a:r>
              <a:rPr lang="en-US" sz="2800" dirty="0" smtClean="0"/>
              <a:t>U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, etc.</a:t>
            </a:r>
          </a:p>
          <a:p>
            <a:r>
              <a:rPr lang="en-US" sz="2800" dirty="0" smtClean="0"/>
              <a:t>r is small + keep only largest singular values.</a:t>
            </a:r>
          </a:p>
          <a:p>
            <a:r>
              <a:rPr lang="en-US" sz="2800" b="1" dirty="0" smtClean="0"/>
              <a:t>Kernel trick:</a:t>
            </a:r>
          </a:p>
          <a:p>
            <a:r>
              <a:rPr lang="en-US" sz="2800" dirty="0" smtClean="0"/>
              <a:t>d&gt;&gt;N </a:t>
            </a:r>
            <a:r>
              <a:rPr lang="en-US" sz="2800" dirty="0" smtClean="0">
                <a:sym typeface="Symbol"/>
              </a:rPr>
              <a:t> </a:t>
            </a:r>
            <a:r>
              <a:rPr lang="en-US" sz="2800" dirty="0" smtClean="0"/>
              <a:t>XX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VS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V</a:t>
            </a:r>
            <a:r>
              <a:rPr lang="en-US" sz="2800" baseline="30000" dirty="0" smtClean="0"/>
              <a:t>T     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XX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Symbol"/>
              </a:rPr>
              <a:t> K (kernel trick)</a:t>
            </a:r>
            <a:endParaRPr lang="en-US" sz="2800" baseline="30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800" dirty="0" smtClean="0">
                <a:latin typeface="+mj-lt"/>
              </a:rPr>
              <a:t>Instead of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= XU use 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= VS, much cheaper!</a:t>
            </a:r>
          </a:p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X</a:t>
            </a:r>
            <a:r>
              <a:rPr lang="en-US" sz="2800" baseline="-25000" dirty="0" err="1" smtClean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-25000" dirty="0" err="1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U?             X=VSU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so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U =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VS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-1</a:t>
            </a:r>
          </a:p>
          <a:p>
            <a:r>
              <a:rPr lang="en-US" sz="2800" dirty="0" err="1" smtClean="0">
                <a:latin typeface="Symbol" panose="05050102010706020507" pitchFamily="18" charset="2"/>
              </a:rPr>
              <a:t>X</a:t>
            </a:r>
            <a:r>
              <a:rPr lang="en-US" sz="2800" baseline="-25000" dirty="0" err="1" smtClean="0"/>
              <a:t>new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err="1"/>
              <a:t>X</a:t>
            </a:r>
            <a:r>
              <a:rPr lang="en-US" sz="2800" baseline="-25000" dirty="0" err="1"/>
              <a:t>new</a:t>
            </a:r>
            <a:r>
              <a:rPr lang="en-US" sz="2800" baseline="-25000" dirty="0"/>
              <a:t> </a:t>
            </a:r>
            <a:r>
              <a:rPr lang="en-US" sz="2800" dirty="0" smtClean="0"/>
              <a:t>X</a:t>
            </a:r>
            <a:r>
              <a:rPr lang="en-US" sz="2800" baseline="30000" dirty="0" smtClean="0"/>
              <a:t>T</a:t>
            </a:r>
            <a:r>
              <a:rPr lang="en-US" sz="2800" dirty="0" smtClean="0"/>
              <a:t>VS</a:t>
            </a:r>
            <a:r>
              <a:rPr lang="en-US" sz="2800" baseline="30000" dirty="0" smtClean="0"/>
              <a:t>-1	 </a:t>
            </a:r>
            <a:r>
              <a:rPr lang="en-US" sz="2800" dirty="0" smtClean="0"/>
              <a:t>   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-25000" dirty="0" err="1" smtClean="0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en-US" sz="2800" baseline="-25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Symbol"/>
              </a:rPr>
              <a:t>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Symbol"/>
              </a:rPr>
              <a:t>[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k(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65000"/>
                  </a:schemeClr>
                </a:solidFill>
              </a:rPr>
              <a:t>h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x</a:t>
            </a:r>
            <a:r>
              <a:rPr lang="en-US" sz="2800" baseline="30000" dirty="0" err="1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)]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sym typeface="Symbol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sym typeface="Symbol"/>
              </a:rPr>
              <a:t>(kernel trick)</a:t>
            </a:r>
            <a:endParaRPr lang="en-US" sz="2800" baseline="300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baseline="30000" dirty="0"/>
          </a:p>
          <a:p>
            <a:r>
              <a:rPr lang="en-US" sz="2400" dirty="0" smtClean="0"/>
              <a:t>	</a:t>
            </a:r>
          </a:p>
        </p:txBody>
      </p:sp>
      <p:sp>
        <p:nvSpPr>
          <p:cNvPr id="3" name="Cloud Callout 2"/>
          <p:cNvSpPr/>
          <p:nvPr/>
        </p:nvSpPr>
        <p:spPr>
          <a:xfrm>
            <a:off x="5810763" y="167131"/>
            <a:ext cx="3275325" cy="2027937"/>
          </a:xfrm>
          <a:prstGeom prst="cloudCallout">
            <a:avLst>
              <a:gd name="adj1" fmla="val -77786"/>
              <a:gd name="adj2" fmla="val 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X</a:t>
            </a:r>
            <a:r>
              <a:rPr lang="en-US" sz="2800" baseline="30000" dirty="0"/>
              <a:t>T</a:t>
            </a:r>
            <a:r>
              <a:rPr lang="en-US" sz="2800" dirty="0"/>
              <a:t>X dim(</a:t>
            </a:r>
            <a:r>
              <a:rPr lang="en-US" sz="2800" dirty="0" err="1"/>
              <a:t>d,d</a:t>
            </a:r>
            <a:r>
              <a:rPr lang="en-US" sz="2800" dirty="0"/>
              <a:t>) </a:t>
            </a:r>
          </a:p>
          <a:p>
            <a:pPr algn="ctr"/>
            <a:r>
              <a:rPr lang="en-US" sz="2800" dirty="0"/>
              <a:t>XX</a:t>
            </a:r>
            <a:r>
              <a:rPr lang="en-US" sz="2800" baseline="30000" dirty="0"/>
              <a:t>T </a:t>
            </a:r>
            <a:r>
              <a:rPr lang="en-US" sz="2800" dirty="0"/>
              <a:t>dim(N,N)</a:t>
            </a:r>
          </a:p>
          <a:p>
            <a:pPr algn="ctr"/>
            <a:r>
              <a:rPr lang="en-US" sz="2400" dirty="0"/>
              <a:t>which one do I rather invert?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79312"/>
            <a:ext cx="1126357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100" y="4419600"/>
            <a:ext cx="9136900" cy="2438400"/>
          </a:xfrm>
          <a:prstGeom prst="rect">
            <a:avLst/>
          </a:prstGeom>
          <a:solidFill>
            <a:srgbClr val="B3A2C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grpSp>
        <p:nvGrpSpPr>
          <p:cNvPr id="3" name="Group 2"/>
          <p:cNvGrpSpPr/>
          <p:nvPr/>
        </p:nvGrpSpPr>
        <p:grpSpPr>
          <a:xfrm rot="1948229">
            <a:off x="1752600" y="1227565"/>
            <a:ext cx="5490649" cy="4261032"/>
            <a:chOff x="1752600" y="958667"/>
            <a:chExt cx="5490649" cy="426103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400" y="1219199"/>
              <a:ext cx="5334000" cy="400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 rot="19622099">
              <a:off x="2208913" y="2592974"/>
              <a:ext cx="4800600" cy="1200150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75" name="Group 3074"/>
            <p:cNvGrpSpPr/>
            <p:nvPr/>
          </p:nvGrpSpPr>
          <p:grpSpPr>
            <a:xfrm>
              <a:off x="1752600" y="958667"/>
              <a:ext cx="5490649" cy="3714877"/>
              <a:chOff x="1752600" y="958667"/>
              <a:chExt cx="5490649" cy="3714877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4609213" y="1752600"/>
                <a:ext cx="2172587" cy="1440450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3276600" y="1220277"/>
                <a:ext cx="1371601" cy="1972772"/>
              </a:xfrm>
              <a:prstGeom prst="straightConnector1">
                <a:avLst/>
              </a:prstGeom>
              <a:ln w="571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5181600" y="2819400"/>
                <a:ext cx="1905000" cy="1295400"/>
              </a:xfrm>
              <a:prstGeom prst="straightConnector1">
                <a:avLst/>
              </a:prstGeom>
              <a:ln w="2540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9651771" flipH="1" flipV="1">
                <a:off x="2186979" y="4102030"/>
                <a:ext cx="23980" cy="571514"/>
              </a:xfrm>
              <a:prstGeom prst="straightConnector1">
                <a:avLst/>
              </a:prstGeom>
              <a:ln w="2540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5962590" y="3355770"/>
                <a:ext cx="4475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52600" y="4038600"/>
                <a:ext cx="4475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747600" y="1490990"/>
                <a:ext cx="495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u</a:t>
                </a:r>
                <a:r>
                  <a:rPr lang="en-US" sz="2800" baseline="-25000" dirty="0" smtClean="0"/>
                  <a:t>1</a:t>
                </a:r>
                <a:endParaRPr lang="en-US" sz="2800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819400" y="958667"/>
                <a:ext cx="4988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u</a:t>
                </a:r>
                <a:r>
                  <a:rPr lang="en-US" sz="2800" baseline="-25000" dirty="0"/>
                  <a:t>2</a:t>
                </a:r>
                <a:endParaRPr lang="en-US" sz="2800" dirty="0"/>
              </a:p>
            </p:txBody>
          </p:sp>
        </p:grpSp>
      </p:grpSp>
      <p:sp>
        <p:nvSpPr>
          <p:cNvPr id="24" name="Rounded Rectangle 23"/>
          <p:cNvSpPr/>
          <p:nvPr/>
        </p:nvSpPr>
        <p:spPr>
          <a:xfrm>
            <a:off x="819819" y="5181600"/>
            <a:ext cx="1847181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Rotation in principal axes</a:t>
            </a:r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6870" y="4724400"/>
            <a:ext cx="9753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altLang="en-US" sz="2800" dirty="0" smtClean="0">
                <a:solidFill>
                  <a:srgbClr val="C00000"/>
                </a:solidFill>
              </a:rPr>
              <a:t>  </a:t>
            </a:r>
            <a:r>
              <a:rPr 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X </a:t>
            </a:r>
            <a:r>
              <a:rPr lang="en-US" altLang="en-US" sz="2800" dirty="0" smtClean="0">
                <a:solidFill>
                  <a:srgbClr val="C00000"/>
                </a:solidFill>
              </a:rPr>
              <a:t>=  </a:t>
            </a:r>
            <a:r>
              <a:rPr lang="en-US" sz="2800" dirty="0" smtClean="0">
                <a:solidFill>
                  <a:srgbClr val="C00000"/>
                </a:solidFill>
              </a:rPr>
              <a:t>X   U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(N, r)   (N, d)(d, r)</a:t>
            </a:r>
            <a:r>
              <a:rPr lang="en-US" sz="2800" dirty="0" smtClean="0"/>
              <a:t>			</a:t>
            </a:r>
            <a:r>
              <a:rPr lang="en-US" sz="2800" dirty="0"/>
              <a:t> </a:t>
            </a:r>
            <a:r>
              <a:rPr lang="en-US" sz="2800" dirty="0" smtClean="0"/>
              <a:t>        		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baseline="30000" dirty="0" smtClean="0"/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S</a:t>
            </a:r>
            <a:r>
              <a:rPr lang="en-US" sz="2800" baseline="30000" dirty="0"/>
              <a:t>2</a:t>
            </a:r>
            <a:endParaRPr lang="en-US" sz="2800" b="1" baseline="30000" dirty="0"/>
          </a:p>
          <a:p>
            <a:r>
              <a:rPr lang="en-US" sz="2400" dirty="0" smtClean="0"/>
              <a:t>U = [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vectors] </a:t>
            </a:r>
          </a:p>
          <a:p>
            <a:r>
              <a:rPr lang="en-US" sz="2400" dirty="0" smtClean="0"/>
              <a:t>PCA consists in keeping only the axes with largest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values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289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19819" y="1814870"/>
            <a:ext cx="1542381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rotation </a:t>
            </a:r>
            <a:br>
              <a:rPr lang="en-US" dirty="0" smtClean="0"/>
            </a:br>
            <a:r>
              <a:rPr lang="en-US" dirty="0" smtClean="0"/>
              <a:t>in principal axe</a:t>
            </a:r>
            <a:r>
              <a:rPr lang="en-US" dirty="0"/>
              <a:t>s</a:t>
            </a:r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14400" y="1371600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altLang="en-US" sz="2800" dirty="0">
                <a:solidFill>
                  <a:srgbClr val="C00000"/>
                </a:solidFill>
                <a:latin typeface="Symbol" panose="05050102010706020507" pitchFamily="18" charset="2"/>
              </a:rPr>
              <a:t>X</a:t>
            </a:r>
            <a:r>
              <a:rPr lang="en-US" altLang="en-US" sz="2800" dirty="0">
                <a:solidFill>
                  <a:srgbClr val="C00000"/>
                </a:solidFill>
              </a:rPr>
              <a:t>  = </a:t>
            </a:r>
            <a:r>
              <a:rPr lang="en-US" sz="2800" dirty="0">
                <a:solidFill>
                  <a:srgbClr val="C00000"/>
                </a:solidFill>
              </a:rPr>
              <a:t>X U</a:t>
            </a:r>
            <a:r>
              <a:rPr lang="en-US" sz="2800" dirty="0"/>
              <a:t>	</a:t>
            </a:r>
            <a:r>
              <a:rPr lang="en-US" dirty="0"/>
              <a:t>dim(N, r)</a:t>
            </a:r>
            <a:r>
              <a:rPr lang="en-US" sz="2800" dirty="0"/>
              <a:t>			</a:t>
            </a:r>
            <a:r>
              <a:rPr lang="en-US" sz="2800" dirty="0">
                <a:latin typeface="Symbol" panose="05050102010706020507" pitchFamily="18" charset="2"/>
              </a:rPr>
              <a:t> 	X</a:t>
            </a:r>
            <a:r>
              <a:rPr lang="en-US" sz="2800" baseline="30000" dirty="0"/>
              <a:t>T</a:t>
            </a:r>
            <a:r>
              <a:rPr lang="en-US" sz="2800" dirty="0">
                <a:latin typeface="Symbol" panose="05050102010706020507" pitchFamily="18" charset="2"/>
              </a:rPr>
              <a:t>X</a:t>
            </a:r>
            <a:r>
              <a:rPr lang="en-US" sz="2800" dirty="0"/>
              <a:t> = S</a:t>
            </a:r>
            <a:r>
              <a:rPr lang="en-US" sz="2800" baseline="30000" dirty="0"/>
              <a:t>2</a:t>
            </a:r>
            <a:endParaRPr lang="en-US" sz="2800" b="1" baseline="30000" dirty="0"/>
          </a:p>
          <a:p>
            <a:r>
              <a:rPr lang="en-US" sz="2400" dirty="0" smtClean="0"/>
              <a:t>U = [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vectors] </a:t>
            </a:r>
          </a:p>
          <a:p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74" y="4953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305800" y="54114"/>
            <a:ext cx="42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292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AE947-2A1D-49DB-AAF9-66B4A4AB3439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Right Triangle 10"/>
          <p:cNvSpPr/>
          <p:nvPr/>
        </p:nvSpPr>
        <p:spPr>
          <a:xfrm flipV="1">
            <a:off x="7100" y="0"/>
            <a:ext cx="2736100" cy="2362200"/>
          </a:xfrm>
          <a:prstGeom prst="rtTriangle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9095158">
            <a:off x="313625" y="599965"/>
            <a:ext cx="122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19819" y="1814870"/>
            <a:ext cx="1542381" cy="4572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Benefits of rotation </a:t>
            </a:r>
            <a:br>
              <a:rPr lang="en-US" dirty="0" smtClean="0"/>
            </a:br>
            <a:r>
              <a:rPr lang="en-US" dirty="0" smtClean="0"/>
              <a:t>in principal axe</a:t>
            </a:r>
            <a:r>
              <a:rPr lang="en-US" dirty="0"/>
              <a:t>s</a:t>
            </a:r>
            <a:r>
              <a:rPr lang="en-US" baseline="30000" dirty="0" smtClean="0"/>
              <a:t>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14400" y="1371600"/>
            <a:ext cx="9753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Symbol" panose="05050102010706020507" pitchFamily="18" charset="2"/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X = US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  <a:p>
            <a:r>
              <a:rPr lang="en-US" altLang="en-US" sz="2800" dirty="0" smtClean="0">
                <a:solidFill>
                  <a:srgbClr val="C00000"/>
                </a:solidFill>
                <a:latin typeface="Symbol" panose="05050102010706020507" pitchFamily="18" charset="2"/>
              </a:rPr>
              <a:t>X</a:t>
            </a:r>
            <a:r>
              <a:rPr lang="en-US" altLang="en-US" sz="2800" dirty="0" smtClean="0">
                <a:solidFill>
                  <a:srgbClr val="C00000"/>
                </a:solidFill>
              </a:rPr>
              <a:t>  </a:t>
            </a:r>
            <a:r>
              <a:rPr lang="en-US" altLang="en-US" sz="2800" dirty="0">
                <a:solidFill>
                  <a:srgbClr val="C00000"/>
                </a:solidFill>
              </a:rPr>
              <a:t>= </a:t>
            </a:r>
            <a:r>
              <a:rPr lang="en-US" sz="2800" dirty="0" smtClean="0">
                <a:solidFill>
                  <a:srgbClr val="C00000"/>
                </a:solidFill>
              </a:rPr>
              <a:t>X U</a:t>
            </a:r>
            <a:r>
              <a:rPr lang="en-US" sz="2800" dirty="0" smtClean="0"/>
              <a:t>	</a:t>
            </a:r>
            <a:r>
              <a:rPr lang="en-US" dirty="0" smtClean="0"/>
              <a:t>dim(N, r)</a:t>
            </a:r>
            <a:r>
              <a:rPr lang="en-US" sz="2800" dirty="0" smtClean="0"/>
              <a:t>			</a:t>
            </a:r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	X</a:t>
            </a:r>
            <a:r>
              <a:rPr lang="en-US" sz="2800" baseline="30000" dirty="0" smtClean="0"/>
              <a:t>T</a:t>
            </a:r>
            <a:r>
              <a:rPr lang="en-US" sz="2800" dirty="0" smtClean="0">
                <a:latin typeface="Symbol" panose="05050102010706020507" pitchFamily="18" charset="2"/>
              </a:rPr>
              <a:t>X</a:t>
            </a:r>
            <a:r>
              <a:rPr lang="en-US" sz="2800" dirty="0" smtClean="0"/>
              <a:t> </a:t>
            </a:r>
            <a:r>
              <a:rPr lang="en-US" sz="2800" dirty="0"/>
              <a:t>= S</a:t>
            </a:r>
            <a:r>
              <a:rPr lang="en-US" sz="2800" baseline="30000" dirty="0"/>
              <a:t>2</a:t>
            </a:r>
            <a:endParaRPr lang="en-US" sz="2800" b="1" baseline="30000" dirty="0"/>
          </a:p>
          <a:p>
            <a:r>
              <a:rPr lang="en-US" sz="2400" dirty="0" smtClean="0"/>
              <a:t>U = [</a:t>
            </a:r>
            <a:r>
              <a:rPr lang="en-US" sz="2400" b="1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eigen</a:t>
            </a:r>
            <a:r>
              <a:rPr lang="en-US" sz="2400" dirty="0" smtClean="0"/>
              <a:t> vectors]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 the new </a:t>
            </a:r>
            <a:r>
              <a:rPr lang="en-US" sz="2400" dirty="0" smtClean="0">
                <a:latin typeface="Symbol" panose="05050102010706020507" pitchFamily="18" charset="2"/>
              </a:rPr>
              <a:t>X</a:t>
            </a:r>
            <a:r>
              <a:rPr lang="en-US" sz="2400" dirty="0" smtClean="0"/>
              <a:t>-space the covariance matrix </a:t>
            </a:r>
            <a:r>
              <a:rPr lang="en-US" sz="2400" dirty="0" smtClean="0">
                <a:latin typeface="Symbol" panose="05050102010706020507" pitchFamily="18" charset="2"/>
              </a:rPr>
              <a:t>X</a:t>
            </a:r>
            <a:r>
              <a:rPr lang="en-US" sz="2400" baseline="30000" dirty="0" smtClean="0"/>
              <a:t>T</a:t>
            </a:r>
            <a:r>
              <a:rPr lang="en-US" sz="2400" dirty="0" smtClean="0">
                <a:latin typeface="Symbol" panose="05050102010706020507" pitchFamily="18" charset="2"/>
              </a:rPr>
              <a:t>X</a:t>
            </a:r>
            <a:r>
              <a:rPr lang="en-US" sz="2400" dirty="0" smtClean="0"/>
              <a:t> is </a:t>
            </a:r>
            <a:r>
              <a:rPr lang="en-US" sz="2400" b="1" dirty="0" smtClean="0"/>
              <a:t>diagonal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C00000"/>
                </a:solidFill>
              </a:rPr>
              <a:t>Inverting</a:t>
            </a:r>
            <a:r>
              <a:rPr lang="en-US" sz="2400" dirty="0" smtClean="0">
                <a:solidFill>
                  <a:srgbClr val="C00000"/>
                </a:solidFill>
              </a:rPr>
              <a:t> a diagonal matrix (or taking its </a:t>
            </a:r>
            <a:r>
              <a:rPr lang="en-US" sz="2400" b="1" dirty="0" smtClean="0">
                <a:solidFill>
                  <a:srgbClr val="C00000"/>
                </a:solidFill>
              </a:rPr>
              <a:t>square root</a:t>
            </a:r>
            <a:r>
              <a:rPr lang="en-US" sz="2400" dirty="0" smtClean="0">
                <a:solidFill>
                  <a:srgbClr val="C00000"/>
                </a:solidFill>
              </a:rPr>
              <a:t>) is trivial.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074" y="495300"/>
            <a:ext cx="7715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305800" y="54114"/>
            <a:ext cx="42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79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34785</TotalTime>
  <Words>1743</Words>
  <Application>Microsoft Office PowerPoint</Application>
  <PresentationFormat>On-screen Show (4:3)</PresentationFormat>
  <Paragraphs>513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UCB - CS189 Introduction to Machine Learning Fall 2015 Lecture 14: Mixture models</vt:lpstr>
      <vt:lpstr>Come to my office hours… Wed 1:30-3:30 Soda 329</vt:lpstr>
      <vt:lpstr>Come to my office hours… Wed 1:30-3:30 Soda 329</vt:lpstr>
      <vt:lpstr>Covariance matrix S = XTX </vt:lpstr>
      <vt:lpstr>PowerPoint Presentation</vt:lpstr>
      <vt:lpstr>S-1 for BIG data</vt:lpstr>
      <vt:lpstr>Rotation in principal axes </vt:lpstr>
      <vt:lpstr>Benefits of rotation  in principal axes </vt:lpstr>
      <vt:lpstr>Benefits of rotation  in principal axes </vt:lpstr>
      <vt:lpstr>Benefits of rotation  in principal axes </vt:lpstr>
      <vt:lpstr>How to transform new samples</vt:lpstr>
      <vt:lpstr>Rotation and scaling (whitening)</vt:lpstr>
      <vt:lpstr>Benefits of whitening</vt:lpstr>
      <vt:lpstr>Sphering</vt:lpstr>
      <vt:lpstr>Sphering</vt:lpstr>
      <vt:lpstr>LDA and PCA difference</vt:lpstr>
      <vt:lpstr>Rotate and scale in LDA directions</vt:lpstr>
      <vt:lpstr>Rotate and scale in PCA directions</vt:lpstr>
      <vt:lpstr>LDA and PCA visualization</vt:lpstr>
      <vt:lpstr>Gaussian classifier ŷ =argmaxy P(Y=y|X=x) ~ P(Y=y) P(X=x|Y=y)                ~ P(Y=y) exp(-ǁx-m[y]ǁ2/2s2) </vt:lpstr>
      <vt:lpstr>LDA is a “glorified” Gaussian classifier</vt:lpstr>
      <vt:lpstr>  Which assumption is right for you?      P(X, Y) = P(X)P(Y|X) = P(Y)P(X|Y) </vt:lpstr>
      <vt:lpstr>It does not really matter! Bias vs. variance tradeoff</vt:lpstr>
      <vt:lpstr>Violated assumption (1): Gaussianity Centroid vs. SVM</vt:lpstr>
      <vt:lpstr>Violated assumption (2): wrong data generating “direction”</vt:lpstr>
      <vt:lpstr>Violated assumption (2): P(X=x|Y=y) not Gaussian</vt:lpstr>
      <vt:lpstr>Would the centroid method still be OK? Let’s compare with the regression solution…</vt:lpstr>
      <vt:lpstr>Explanation: Regression for classification ≡ LDA / Fisher linear discriminant</vt:lpstr>
      <vt:lpstr>What about logistic regression? </vt:lpstr>
      <vt:lpstr>The Gaussian “posterior” is “logistic”</vt:lpstr>
      <vt:lpstr>The posterior P(Y=1|X=x) of the Gaussian model is logistic</vt:lpstr>
      <vt:lpstr>But the logistic model does not make any Gaussian assumption!</vt:lpstr>
      <vt:lpstr>The Gaussian model posterior estimation uses the examples</vt:lpstr>
      <vt:lpstr>Do we want to bother with LDA? </vt:lpstr>
      <vt:lpstr>Double random process</vt:lpstr>
      <vt:lpstr>Multiple clusters per class</vt:lpstr>
      <vt:lpstr>Mixture models</vt:lpstr>
      <vt:lpstr>RBF network RBF = radial basis function</vt:lpstr>
      <vt:lpstr>Parameter estimation</vt:lpstr>
      <vt:lpstr>Or, yet simpler: Parzen windows</vt:lpstr>
      <vt:lpstr>Generative models </vt:lpstr>
      <vt:lpstr>Summary</vt:lpstr>
      <vt:lpstr>Come to my office hours… Wed 1:30-3:30 Soda 329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CS189 Introduction to Machine Learning Fall 2015</dc:title>
  <dc:creator>Windows User</dc:creator>
  <cp:lastModifiedBy>Windows User</cp:lastModifiedBy>
  <cp:revision>760</cp:revision>
  <dcterms:created xsi:type="dcterms:W3CDTF">2015-08-27T16:47:59Z</dcterms:created>
  <dcterms:modified xsi:type="dcterms:W3CDTF">2015-10-15T16:44:49Z</dcterms:modified>
</cp:coreProperties>
</file>